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9" r:id="rId4"/>
    <p:sldId id="266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ileron" pitchFamily="2" charset="0"/>
      <p:regular r:id="rId13"/>
    </p:embeddedFont>
    <p:embeddedFont>
      <p:font typeface="Aileron Bold" pitchFamily="2" charset="0"/>
      <p:regular r:id="rId14"/>
      <p:bold r:id="rId15"/>
    </p:embeddedFont>
    <p:embeddedFont>
      <p:font typeface="Aileron Bold Italics" pitchFamily="2" charset="0"/>
      <p:regular r:id="rId16"/>
      <p:bold r:id="rId17"/>
      <p:italic r:id="rId18"/>
      <p:boldItalic r:id="rId19"/>
    </p:embeddedFont>
    <p:embeddedFont>
      <p:font typeface="Aileron Ultra-Bold" pitchFamily="2" charset="0"/>
      <p:regular r:id="rId20"/>
      <p:bold r:id="rId21"/>
    </p:embeddedFont>
    <p:embeddedFont>
      <p:font typeface="Arimo" panose="020B0604020202020204" pitchFamily="34" charset="0"/>
      <p:regular r:id="rId22"/>
    </p:embeddedFont>
    <p:embeddedFont>
      <p:font typeface="Arimo Bold" panose="020B0704020202020204" pitchFamily="34" charset="0"/>
      <p:regular r:id="rId23"/>
      <p:bold r:id="rId24"/>
    </p:embeddedFont>
    <p:embeddedFont>
      <p:font typeface="Times New Roman Bold" panose="02020803070505020304" pitchFamily="18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 autoAdjust="0"/>
    <p:restoredTop sz="94567" autoAdjust="0"/>
  </p:normalViewPr>
  <p:slideViewPr>
    <p:cSldViewPr>
      <p:cViewPr>
        <p:scale>
          <a:sx n="74" d="100"/>
          <a:sy n="74" d="100"/>
        </p:scale>
        <p:origin x="50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0AF35-62FC-F0EB-2A8B-50F03E097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21CFD6-0E88-E4FB-213F-F079729758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A218BE-9FA5-48EF-08AA-03E6D3299D8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BB6488B-B0A0-8641-B702-058424D28F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D45B640-5663-C7D6-9A57-27EE50740A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0D6A0F-5F48-0AE0-DBF8-531A64DD54E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EE27E-BD14-9C8B-0D38-B0F4C4D6A3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75208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/>
          <p:nvPr/>
        </p:nvGrpSpPr>
        <p:grpSpPr>
          <a:xfrm>
            <a:off x="2658908" y="7455768"/>
            <a:ext cx="6131952" cy="866321"/>
            <a:chOff x="0" y="0"/>
            <a:chExt cx="1615000" cy="2281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15000" cy="228167"/>
            </a:xfrm>
            <a:custGeom>
              <a:avLst/>
              <a:gdLst/>
              <a:ahLst/>
              <a:cxnLst/>
              <a:rect l="l" t="t" r="r" b="b"/>
              <a:pathLst>
                <a:path w="1615000" h="228167">
                  <a:moveTo>
                    <a:pt x="64390" y="0"/>
                  </a:moveTo>
                  <a:lnTo>
                    <a:pt x="1550609" y="0"/>
                  </a:lnTo>
                  <a:cubicBezTo>
                    <a:pt x="1567687" y="0"/>
                    <a:pt x="1584065" y="6784"/>
                    <a:pt x="1596140" y="18859"/>
                  </a:cubicBezTo>
                  <a:cubicBezTo>
                    <a:pt x="1608216" y="30935"/>
                    <a:pt x="1615000" y="47313"/>
                    <a:pt x="1615000" y="64390"/>
                  </a:cubicBezTo>
                  <a:lnTo>
                    <a:pt x="1615000" y="163777"/>
                  </a:lnTo>
                  <a:cubicBezTo>
                    <a:pt x="1615000" y="199338"/>
                    <a:pt x="1586171" y="228167"/>
                    <a:pt x="1550609" y="228167"/>
                  </a:cubicBezTo>
                  <a:lnTo>
                    <a:pt x="64390" y="228167"/>
                  </a:lnTo>
                  <a:cubicBezTo>
                    <a:pt x="47313" y="228167"/>
                    <a:pt x="30935" y="221383"/>
                    <a:pt x="18859" y="209307"/>
                  </a:cubicBezTo>
                  <a:cubicBezTo>
                    <a:pt x="6784" y="197232"/>
                    <a:pt x="0" y="180854"/>
                    <a:pt x="0" y="163777"/>
                  </a:cubicBezTo>
                  <a:lnTo>
                    <a:pt x="0" y="64390"/>
                  </a:lnTo>
                  <a:cubicBezTo>
                    <a:pt x="0" y="47313"/>
                    <a:pt x="6784" y="30935"/>
                    <a:pt x="18859" y="18859"/>
                  </a:cubicBezTo>
                  <a:cubicBezTo>
                    <a:pt x="30935" y="6784"/>
                    <a:pt x="47313" y="0"/>
                    <a:pt x="64390" y="0"/>
                  </a:cubicBezTo>
                  <a:close/>
                </a:path>
              </a:pathLst>
            </a:custGeom>
            <a:solidFill>
              <a:srgbClr val="1B5A05"/>
            </a:solidFill>
          </p:spPr>
          <p:txBody>
            <a:bodyPr/>
            <a:lstStyle/>
            <a:p>
              <a:endParaRPr lang="tr-T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615000" cy="2281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88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658908" y="7562856"/>
            <a:ext cx="6131952" cy="566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 b="1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TAKIM ADI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7680">
            <a:off x="600827" y="1700212"/>
            <a:ext cx="17018870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/>
          <p:nvPr/>
        </p:nvGrpSpPr>
        <p:grpSpPr>
          <a:xfrm rot="6000">
            <a:off x="15526874" y="9323137"/>
            <a:ext cx="2106911" cy="869937"/>
            <a:chOff x="0" y="0"/>
            <a:chExt cx="2809215" cy="11599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09240" cy="1159891"/>
            </a:xfrm>
            <a:custGeom>
              <a:avLst/>
              <a:gdLst/>
              <a:ahLst/>
              <a:cxnLst/>
              <a:rect l="l" t="t" r="r" b="b"/>
              <a:pathLst>
                <a:path w="2809240" h="1159891">
                  <a:moveTo>
                    <a:pt x="0" y="4953"/>
                  </a:moveTo>
                  <a:lnTo>
                    <a:pt x="2807208" y="0"/>
                  </a:lnTo>
                  <a:lnTo>
                    <a:pt x="2809240" y="1155065"/>
                  </a:lnTo>
                  <a:lnTo>
                    <a:pt x="2032" y="1159891"/>
                  </a:lnTo>
                  <a:lnTo>
                    <a:pt x="0" y="4953"/>
                  </a:lnTo>
                  <a:close/>
                </a:path>
              </a:pathLst>
            </a:custGeom>
            <a:blipFill>
              <a:blip r:embed="rId3"/>
              <a:stretch>
                <a:fillRect t="-18352" b="-18354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6688" y="9054827"/>
            <a:ext cx="1175795" cy="1067429"/>
            <a:chOff x="0" y="0"/>
            <a:chExt cx="1567726" cy="14232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67688" cy="1423289"/>
            </a:xfrm>
            <a:custGeom>
              <a:avLst/>
              <a:gdLst/>
              <a:ahLst/>
              <a:cxnLst/>
              <a:rect l="l" t="t" r="r" b="b"/>
              <a:pathLst>
                <a:path w="1567688" h="1423289">
                  <a:moveTo>
                    <a:pt x="0" y="0"/>
                  </a:moveTo>
                  <a:lnTo>
                    <a:pt x="1567688" y="0"/>
                  </a:lnTo>
                  <a:lnTo>
                    <a:pt x="1567688" y="1423289"/>
                  </a:lnTo>
                  <a:lnTo>
                    <a:pt x="0" y="1423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0784" r="-40787" b="3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570622" y="126898"/>
            <a:ext cx="1451512" cy="1451512"/>
            <a:chOff x="0" y="0"/>
            <a:chExt cx="2179282" cy="21792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79320" cy="2179320"/>
            </a:xfrm>
            <a:custGeom>
              <a:avLst/>
              <a:gdLst/>
              <a:ahLst/>
              <a:cxnLst/>
              <a:rect l="l" t="t" r="r" b="b"/>
              <a:pathLst>
                <a:path w="2179320" h="2179320">
                  <a:moveTo>
                    <a:pt x="0" y="0"/>
                  </a:moveTo>
                  <a:lnTo>
                    <a:pt x="2179320" y="0"/>
                  </a:lnTo>
                  <a:lnTo>
                    <a:pt x="2179320" y="2179320"/>
                  </a:lnTo>
                  <a:lnTo>
                    <a:pt x="0" y="2179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1" r="-3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1939" y="-19993"/>
            <a:ext cx="1745294" cy="1745294"/>
            <a:chOff x="0" y="0"/>
            <a:chExt cx="2327059" cy="232705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327021" cy="2327021"/>
            </a:xfrm>
            <a:custGeom>
              <a:avLst/>
              <a:gdLst/>
              <a:ahLst/>
              <a:cxnLst/>
              <a:rect l="l" t="t" r="r" b="b"/>
              <a:pathLst>
                <a:path w="2327021" h="2327021">
                  <a:moveTo>
                    <a:pt x="0" y="0"/>
                  </a:moveTo>
                  <a:lnTo>
                    <a:pt x="2327021" y="0"/>
                  </a:lnTo>
                  <a:lnTo>
                    <a:pt x="2327021" y="2327021"/>
                  </a:lnTo>
                  <a:lnTo>
                    <a:pt x="0" y="2327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" b="-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1" name="AutoShape 11"/>
          <p:cNvSpPr/>
          <p:nvPr/>
        </p:nvSpPr>
        <p:spPr>
          <a:xfrm rot="-20280">
            <a:off x="7753264" y="9177833"/>
            <a:ext cx="9863023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grpSp>
        <p:nvGrpSpPr>
          <p:cNvPr id="12" name="Group 12"/>
          <p:cNvGrpSpPr/>
          <p:nvPr/>
        </p:nvGrpSpPr>
        <p:grpSpPr>
          <a:xfrm>
            <a:off x="2057400" y="7889538"/>
            <a:ext cx="3600488" cy="1216362"/>
            <a:chOff x="0" y="0"/>
            <a:chExt cx="4800651" cy="162181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00600" cy="1621790"/>
            </a:xfrm>
            <a:custGeom>
              <a:avLst/>
              <a:gdLst/>
              <a:ahLst/>
              <a:cxnLst/>
              <a:rect l="l" t="t" r="r" b="b"/>
              <a:pathLst>
                <a:path w="4800600" h="1621790">
                  <a:moveTo>
                    <a:pt x="0" y="0"/>
                  </a:moveTo>
                  <a:lnTo>
                    <a:pt x="4800600" y="0"/>
                  </a:lnTo>
                  <a:lnTo>
                    <a:pt x="4800600" y="1621790"/>
                  </a:lnTo>
                  <a:lnTo>
                    <a:pt x="0" y="1621790"/>
                  </a:lnTo>
                  <a:close/>
                </a:path>
              </a:pathLst>
            </a:custGeom>
            <a:solidFill>
              <a:srgbClr val="B9CDE5">
                <a:alpha val="63922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252396" y="7973701"/>
            <a:ext cx="1132237" cy="1039292"/>
            <a:chOff x="0" y="0"/>
            <a:chExt cx="1509649" cy="138572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09649" cy="1385697"/>
            </a:xfrm>
            <a:custGeom>
              <a:avLst/>
              <a:gdLst/>
              <a:ahLst/>
              <a:cxnLst/>
              <a:rect l="l" t="t" r="r" b="b"/>
              <a:pathLst>
                <a:path w="1509649" h="1385697">
                  <a:moveTo>
                    <a:pt x="0" y="0"/>
                  </a:moveTo>
                  <a:lnTo>
                    <a:pt x="1509649" y="0"/>
                  </a:lnTo>
                  <a:lnTo>
                    <a:pt x="1509649" y="1385697"/>
                  </a:lnTo>
                  <a:lnTo>
                    <a:pt x="0" y="1385697"/>
                  </a:ln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1F497D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487781" y="7889538"/>
            <a:ext cx="3600488" cy="1216362"/>
            <a:chOff x="0" y="0"/>
            <a:chExt cx="4800651" cy="162181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800600" cy="1621790"/>
            </a:xfrm>
            <a:custGeom>
              <a:avLst/>
              <a:gdLst/>
              <a:ahLst/>
              <a:cxnLst/>
              <a:rect l="l" t="t" r="r" b="b"/>
              <a:pathLst>
                <a:path w="4800600" h="1621790">
                  <a:moveTo>
                    <a:pt x="0" y="0"/>
                  </a:moveTo>
                  <a:lnTo>
                    <a:pt x="4800600" y="0"/>
                  </a:lnTo>
                  <a:lnTo>
                    <a:pt x="4800600" y="1621790"/>
                  </a:lnTo>
                  <a:lnTo>
                    <a:pt x="0" y="1621790"/>
                  </a:lnTo>
                  <a:close/>
                </a:path>
              </a:pathLst>
            </a:custGeom>
            <a:solidFill>
              <a:srgbClr val="B9CDE5">
                <a:alpha val="63922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82777" y="7973701"/>
            <a:ext cx="1132237" cy="1039292"/>
            <a:chOff x="0" y="0"/>
            <a:chExt cx="1509649" cy="138572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09649" cy="1385697"/>
            </a:xfrm>
            <a:custGeom>
              <a:avLst/>
              <a:gdLst/>
              <a:ahLst/>
              <a:cxnLst/>
              <a:rect l="l" t="t" r="r" b="b"/>
              <a:pathLst>
                <a:path w="1509649" h="1385697">
                  <a:moveTo>
                    <a:pt x="0" y="0"/>
                  </a:moveTo>
                  <a:lnTo>
                    <a:pt x="1509649" y="0"/>
                  </a:lnTo>
                  <a:lnTo>
                    <a:pt x="1509649" y="1385697"/>
                  </a:lnTo>
                  <a:lnTo>
                    <a:pt x="0" y="1385697"/>
                  </a:ln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1F497D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871420" y="7889538"/>
            <a:ext cx="3600488" cy="1216362"/>
            <a:chOff x="0" y="0"/>
            <a:chExt cx="4800651" cy="162181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800600" cy="1621790"/>
            </a:xfrm>
            <a:custGeom>
              <a:avLst/>
              <a:gdLst/>
              <a:ahLst/>
              <a:cxnLst/>
              <a:rect l="l" t="t" r="r" b="b"/>
              <a:pathLst>
                <a:path w="4800600" h="1621790">
                  <a:moveTo>
                    <a:pt x="0" y="0"/>
                  </a:moveTo>
                  <a:lnTo>
                    <a:pt x="4800600" y="0"/>
                  </a:lnTo>
                  <a:lnTo>
                    <a:pt x="4800600" y="1621790"/>
                  </a:lnTo>
                  <a:lnTo>
                    <a:pt x="0" y="1621790"/>
                  </a:lnTo>
                  <a:close/>
                </a:path>
              </a:pathLst>
            </a:custGeom>
            <a:solidFill>
              <a:srgbClr val="B9CDE5">
                <a:alpha val="63922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066415" y="7973701"/>
            <a:ext cx="1132237" cy="1039292"/>
            <a:chOff x="0" y="0"/>
            <a:chExt cx="1509649" cy="138572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509649" cy="1385697"/>
            </a:xfrm>
            <a:custGeom>
              <a:avLst/>
              <a:gdLst/>
              <a:ahLst/>
              <a:cxnLst/>
              <a:rect l="l" t="t" r="r" b="b"/>
              <a:pathLst>
                <a:path w="1509649" h="1385697">
                  <a:moveTo>
                    <a:pt x="0" y="0"/>
                  </a:moveTo>
                  <a:lnTo>
                    <a:pt x="1509649" y="0"/>
                  </a:lnTo>
                  <a:lnTo>
                    <a:pt x="1509649" y="1385697"/>
                  </a:lnTo>
                  <a:lnTo>
                    <a:pt x="0" y="1385697"/>
                  </a:ln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1F497D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679600" y="7889538"/>
            <a:ext cx="3600488" cy="1216362"/>
            <a:chOff x="0" y="0"/>
            <a:chExt cx="4800651" cy="162181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800600" cy="1621790"/>
            </a:xfrm>
            <a:custGeom>
              <a:avLst/>
              <a:gdLst/>
              <a:ahLst/>
              <a:cxnLst/>
              <a:rect l="l" t="t" r="r" b="b"/>
              <a:pathLst>
                <a:path w="4800600" h="1621790">
                  <a:moveTo>
                    <a:pt x="0" y="0"/>
                  </a:moveTo>
                  <a:lnTo>
                    <a:pt x="4800600" y="0"/>
                  </a:lnTo>
                  <a:lnTo>
                    <a:pt x="4800600" y="1621790"/>
                  </a:lnTo>
                  <a:lnTo>
                    <a:pt x="0" y="1621790"/>
                  </a:lnTo>
                  <a:close/>
                </a:path>
              </a:pathLst>
            </a:custGeom>
            <a:solidFill>
              <a:srgbClr val="B9CDE5">
                <a:alpha val="63922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74596" y="7973701"/>
            <a:ext cx="1132237" cy="1039292"/>
            <a:chOff x="0" y="0"/>
            <a:chExt cx="1509649" cy="138572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09649" cy="1385697"/>
            </a:xfrm>
            <a:custGeom>
              <a:avLst/>
              <a:gdLst/>
              <a:ahLst/>
              <a:cxnLst/>
              <a:rect l="l" t="t" r="r" b="b"/>
              <a:pathLst>
                <a:path w="1509649" h="1385697">
                  <a:moveTo>
                    <a:pt x="0" y="0"/>
                  </a:moveTo>
                  <a:lnTo>
                    <a:pt x="1509649" y="0"/>
                  </a:lnTo>
                  <a:lnTo>
                    <a:pt x="1509649" y="1385697"/>
                  </a:lnTo>
                  <a:lnTo>
                    <a:pt x="0" y="1385697"/>
                  </a:ln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1F497D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613448" y="3296612"/>
            <a:ext cx="1327995" cy="1218105"/>
            <a:chOff x="0" y="0"/>
            <a:chExt cx="1770659" cy="16241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770634" cy="1624203"/>
            </a:xfrm>
            <a:custGeom>
              <a:avLst/>
              <a:gdLst/>
              <a:ahLst/>
              <a:cxnLst/>
              <a:rect l="l" t="t" r="r" b="b"/>
              <a:pathLst>
                <a:path w="1770634" h="1624203">
                  <a:moveTo>
                    <a:pt x="0" y="0"/>
                  </a:moveTo>
                  <a:lnTo>
                    <a:pt x="1770634" y="0"/>
                  </a:lnTo>
                  <a:lnTo>
                    <a:pt x="1770634" y="1624203"/>
                  </a:lnTo>
                  <a:lnTo>
                    <a:pt x="0" y="1624203"/>
                  </a:ln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1F497D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613448" y="5385892"/>
            <a:ext cx="1327995" cy="1218105"/>
            <a:chOff x="0" y="0"/>
            <a:chExt cx="1770659" cy="162414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770634" cy="1624203"/>
            </a:xfrm>
            <a:custGeom>
              <a:avLst/>
              <a:gdLst/>
              <a:ahLst/>
              <a:cxnLst/>
              <a:rect l="l" t="t" r="r" b="b"/>
              <a:pathLst>
                <a:path w="1770634" h="1624203">
                  <a:moveTo>
                    <a:pt x="0" y="0"/>
                  </a:moveTo>
                  <a:lnTo>
                    <a:pt x="1770634" y="0"/>
                  </a:lnTo>
                  <a:lnTo>
                    <a:pt x="1770634" y="1624203"/>
                  </a:lnTo>
                  <a:lnTo>
                    <a:pt x="0" y="1624203"/>
                  </a:lnTo>
                  <a:close/>
                </a:path>
              </a:pathLst>
            </a:custGeom>
            <a:solidFill>
              <a:srgbClr val="FFFFFF"/>
            </a:solidFill>
            <a:ln w="25400" cap="sq">
              <a:solidFill>
                <a:srgbClr val="1F497D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2" name="Group 32"/>
          <p:cNvGrpSpPr/>
          <p:nvPr/>
        </p:nvGrpSpPr>
        <p:grpSpPr>
          <a:xfrm rot="5400000">
            <a:off x="9086850" y="4946647"/>
            <a:ext cx="442208" cy="353311"/>
            <a:chOff x="0" y="0"/>
            <a:chExt cx="589610" cy="471081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589661" cy="471043"/>
            </a:xfrm>
            <a:custGeom>
              <a:avLst/>
              <a:gdLst/>
              <a:ahLst/>
              <a:cxnLst/>
              <a:rect l="l" t="t" r="r" b="b"/>
              <a:pathLst>
                <a:path w="589661" h="471043">
                  <a:moveTo>
                    <a:pt x="0" y="0"/>
                  </a:moveTo>
                  <a:lnTo>
                    <a:pt x="354076" y="0"/>
                  </a:lnTo>
                  <a:lnTo>
                    <a:pt x="589661" y="235585"/>
                  </a:lnTo>
                  <a:lnTo>
                    <a:pt x="354076" y="471043"/>
                  </a:lnTo>
                  <a:lnTo>
                    <a:pt x="0" y="471043"/>
                  </a:lnTo>
                  <a:close/>
                </a:path>
              </a:pathLst>
            </a:custGeom>
            <a:solidFill>
              <a:srgbClr val="4F81BD"/>
            </a:solidFill>
            <a:ln w="25400" cap="sq">
              <a:solidFill>
                <a:srgbClr val="4F81BD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4" name="AutoShape 34"/>
          <p:cNvSpPr/>
          <p:nvPr/>
        </p:nvSpPr>
        <p:spPr>
          <a:xfrm rot="-15780">
            <a:off x="3674574" y="7421328"/>
            <a:ext cx="12121439" cy="0"/>
          </a:xfrm>
          <a:prstGeom prst="line">
            <a:avLst/>
          </a:prstGeom>
          <a:ln w="28575" cap="rnd">
            <a:solidFill>
              <a:srgbClr val="4F81B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grpSp>
        <p:nvGrpSpPr>
          <p:cNvPr id="35" name="Group 35"/>
          <p:cNvGrpSpPr/>
          <p:nvPr/>
        </p:nvGrpSpPr>
        <p:grpSpPr>
          <a:xfrm rot="5400000">
            <a:off x="9086850" y="7004047"/>
            <a:ext cx="442208" cy="353311"/>
            <a:chOff x="0" y="0"/>
            <a:chExt cx="589610" cy="471081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89661" cy="471043"/>
            </a:xfrm>
            <a:custGeom>
              <a:avLst/>
              <a:gdLst/>
              <a:ahLst/>
              <a:cxnLst/>
              <a:rect l="l" t="t" r="r" b="b"/>
              <a:pathLst>
                <a:path w="589661" h="471043">
                  <a:moveTo>
                    <a:pt x="0" y="0"/>
                  </a:moveTo>
                  <a:lnTo>
                    <a:pt x="354076" y="0"/>
                  </a:lnTo>
                  <a:lnTo>
                    <a:pt x="589661" y="235585"/>
                  </a:lnTo>
                  <a:lnTo>
                    <a:pt x="354076" y="471043"/>
                  </a:lnTo>
                  <a:lnTo>
                    <a:pt x="0" y="471043"/>
                  </a:lnTo>
                  <a:close/>
                </a:path>
              </a:pathLst>
            </a:custGeom>
            <a:solidFill>
              <a:srgbClr val="4F81BD"/>
            </a:solidFill>
            <a:ln w="25400" cap="sq">
              <a:solidFill>
                <a:srgbClr val="4F81BD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7" name="Group 37"/>
          <p:cNvGrpSpPr/>
          <p:nvPr/>
        </p:nvGrpSpPr>
        <p:grpSpPr>
          <a:xfrm rot="5400000">
            <a:off x="3656457" y="7456237"/>
            <a:ext cx="343176" cy="294113"/>
            <a:chOff x="0" y="0"/>
            <a:chExt cx="457568" cy="39215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57581" cy="392176"/>
            </a:xfrm>
            <a:custGeom>
              <a:avLst/>
              <a:gdLst/>
              <a:ahLst/>
              <a:cxnLst/>
              <a:rect l="l" t="t" r="r" b="b"/>
              <a:pathLst>
                <a:path w="457581" h="392176">
                  <a:moveTo>
                    <a:pt x="0" y="0"/>
                  </a:moveTo>
                  <a:lnTo>
                    <a:pt x="261493" y="0"/>
                  </a:lnTo>
                  <a:lnTo>
                    <a:pt x="457581" y="196088"/>
                  </a:lnTo>
                  <a:lnTo>
                    <a:pt x="261493" y="392176"/>
                  </a:lnTo>
                  <a:lnTo>
                    <a:pt x="0" y="392176"/>
                  </a:lnTo>
                  <a:close/>
                </a:path>
              </a:pathLst>
            </a:custGeom>
            <a:solidFill>
              <a:srgbClr val="4F81BD"/>
            </a:solidFill>
            <a:ln w="25400" cap="sq">
              <a:solidFill>
                <a:srgbClr val="4F81BD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9" name="Group 39"/>
          <p:cNvGrpSpPr/>
          <p:nvPr/>
        </p:nvGrpSpPr>
        <p:grpSpPr>
          <a:xfrm rot="5400000">
            <a:off x="7500080" y="7456237"/>
            <a:ext cx="343176" cy="294113"/>
            <a:chOff x="0" y="0"/>
            <a:chExt cx="457568" cy="392151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57581" cy="392176"/>
            </a:xfrm>
            <a:custGeom>
              <a:avLst/>
              <a:gdLst/>
              <a:ahLst/>
              <a:cxnLst/>
              <a:rect l="l" t="t" r="r" b="b"/>
              <a:pathLst>
                <a:path w="457581" h="392176">
                  <a:moveTo>
                    <a:pt x="0" y="0"/>
                  </a:moveTo>
                  <a:lnTo>
                    <a:pt x="261493" y="0"/>
                  </a:lnTo>
                  <a:lnTo>
                    <a:pt x="457581" y="196088"/>
                  </a:lnTo>
                  <a:lnTo>
                    <a:pt x="261493" y="392176"/>
                  </a:lnTo>
                  <a:lnTo>
                    <a:pt x="0" y="392176"/>
                  </a:lnTo>
                  <a:close/>
                </a:path>
              </a:pathLst>
            </a:custGeom>
            <a:solidFill>
              <a:srgbClr val="4F81BD"/>
            </a:solidFill>
            <a:ln w="25400" cap="sq">
              <a:solidFill>
                <a:srgbClr val="4F81BD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1" name="Group 41"/>
          <p:cNvGrpSpPr/>
          <p:nvPr/>
        </p:nvGrpSpPr>
        <p:grpSpPr>
          <a:xfrm rot="5400000">
            <a:off x="11308261" y="7456237"/>
            <a:ext cx="343176" cy="294113"/>
            <a:chOff x="0" y="0"/>
            <a:chExt cx="457568" cy="39215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7581" cy="392176"/>
            </a:xfrm>
            <a:custGeom>
              <a:avLst/>
              <a:gdLst/>
              <a:ahLst/>
              <a:cxnLst/>
              <a:rect l="l" t="t" r="r" b="b"/>
              <a:pathLst>
                <a:path w="457581" h="392176">
                  <a:moveTo>
                    <a:pt x="0" y="0"/>
                  </a:moveTo>
                  <a:lnTo>
                    <a:pt x="261493" y="0"/>
                  </a:lnTo>
                  <a:lnTo>
                    <a:pt x="457581" y="196088"/>
                  </a:lnTo>
                  <a:lnTo>
                    <a:pt x="261493" y="392176"/>
                  </a:lnTo>
                  <a:lnTo>
                    <a:pt x="0" y="392176"/>
                  </a:lnTo>
                  <a:close/>
                </a:path>
              </a:pathLst>
            </a:custGeom>
            <a:solidFill>
              <a:srgbClr val="4F81BD"/>
            </a:solidFill>
            <a:ln w="25400" cap="sq">
              <a:solidFill>
                <a:srgbClr val="4F81BD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3" name="Group 43"/>
          <p:cNvGrpSpPr/>
          <p:nvPr/>
        </p:nvGrpSpPr>
        <p:grpSpPr>
          <a:xfrm rot="5400000">
            <a:off x="15470962" y="7443264"/>
            <a:ext cx="343176" cy="294113"/>
            <a:chOff x="0" y="0"/>
            <a:chExt cx="457568" cy="392151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57581" cy="392176"/>
            </a:xfrm>
            <a:custGeom>
              <a:avLst/>
              <a:gdLst/>
              <a:ahLst/>
              <a:cxnLst/>
              <a:rect l="l" t="t" r="r" b="b"/>
              <a:pathLst>
                <a:path w="457581" h="392176">
                  <a:moveTo>
                    <a:pt x="0" y="0"/>
                  </a:moveTo>
                  <a:lnTo>
                    <a:pt x="261493" y="0"/>
                  </a:lnTo>
                  <a:lnTo>
                    <a:pt x="457581" y="196088"/>
                  </a:lnTo>
                  <a:lnTo>
                    <a:pt x="261493" y="392176"/>
                  </a:lnTo>
                  <a:lnTo>
                    <a:pt x="0" y="392176"/>
                  </a:lnTo>
                  <a:close/>
                </a:path>
              </a:pathLst>
            </a:custGeom>
            <a:solidFill>
              <a:srgbClr val="4F81BD"/>
            </a:solidFill>
            <a:ln w="25400" cap="sq">
              <a:solidFill>
                <a:srgbClr val="4F81BD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7964464" y="9521952"/>
            <a:ext cx="115338" cy="732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1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2987240" y="529476"/>
            <a:ext cx="12580401" cy="726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8"/>
              </a:lnSpc>
            </a:pPr>
            <a:r>
              <a:rPr lang="en-US" sz="6398">
                <a:solidFill>
                  <a:srgbClr val="1F497D"/>
                </a:solidFill>
                <a:latin typeface="Arimo"/>
                <a:ea typeface="Arimo"/>
                <a:cs typeface="Arimo"/>
                <a:sym typeface="Arimo"/>
              </a:rPr>
              <a:t>TAKIM TANITIMI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8627" y="1775003"/>
            <a:ext cx="18127751" cy="972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DE2223"/>
                </a:solidFill>
                <a:latin typeface="Aileron Bold"/>
                <a:ea typeface="Aileron Bold"/>
                <a:cs typeface="Aileron Bold"/>
                <a:sym typeface="Aileron Bold"/>
              </a:rPr>
              <a:t>Takım şablonundaki kutu sayısı takım üye sayısına göre güncellenmelidir. Şablondaki istenilen bilgiler doldurulmalıdır.</a:t>
            </a:r>
          </a:p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DE2223"/>
                </a:solidFill>
                <a:latin typeface="Aileron Bold"/>
                <a:ea typeface="Aileron Bold"/>
                <a:cs typeface="Aileron Bold"/>
                <a:sym typeface="Aileron Bold"/>
              </a:rPr>
              <a:t>Takım tanıtımı </a:t>
            </a:r>
            <a:r>
              <a:rPr lang="en-US" sz="1800" b="1" i="1" u="sng">
                <a:solidFill>
                  <a:srgbClr val="DE2223"/>
                </a:solidFill>
                <a:latin typeface="Aileron Bold Italics"/>
                <a:ea typeface="Aileron Bold Italics"/>
                <a:cs typeface="Aileron Bold Italics"/>
                <a:sym typeface="Aileron Bold Italics"/>
              </a:rPr>
              <a:t>en fazla</a:t>
            </a:r>
            <a:r>
              <a:rPr lang="en-US" sz="1800" b="1">
                <a:solidFill>
                  <a:srgbClr val="DE2223"/>
                </a:solidFill>
                <a:latin typeface="Aileron Bold"/>
                <a:ea typeface="Aileron Bold"/>
                <a:cs typeface="Aileron Bold"/>
                <a:sym typeface="Aileron Bold"/>
              </a:rPr>
              <a:t> bir(1) sayfadır. Sayfa sınırı aşılmamalıdır.  </a:t>
            </a:r>
          </a:p>
          <a:p>
            <a:pPr algn="ctr">
              <a:lnSpc>
                <a:spcPts val="2520"/>
              </a:lnSpc>
            </a:pPr>
            <a:r>
              <a:rPr lang="en-US" sz="1800" b="1">
                <a:solidFill>
                  <a:srgbClr val="DE2223"/>
                </a:solidFill>
                <a:latin typeface="Aileron Bold"/>
                <a:ea typeface="Aileron Bold"/>
                <a:cs typeface="Aileron Bold"/>
                <a:sym typeface="Aileron Bold"/>
              </a:rPr>
              <a:t>Takım kaptanı bilgilerini ilgili alanda verip tekrar üye olarak yer vermemelisiniz. 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7904645" y="2743200"/>
            <a:ext cx="2745591" cy="448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5"/>
              </a:lnSpc>
            </a:pPr>
            <a:r>
              <a:rPr lang="en-US" sz="2462" b="1" spc="73">
                <a:solidFill>
                  <a:srgbClr val="1A426A"/>
                </a:solidFill>
                <a:latin typeface="Aileron Ultra-Bold"/>
                <a:ea typeface="Aileron Ultra-Bold"/>
                <a:cs typeface="Aileron Ultra-Bold"/>
                <a:sym typeface="Aileron Ultra-Bold"/>
              </a:rPr>
              <a:t>TAKIM YAPISI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480035" y="7998076"/>
            <a:ext cx="1732978" cy="813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7"/>
              </a:lnSpc>
            </a:pPr>
            <a:r>
              <a:rPr lang="en-US" sz="1491">
                <a:solidFill>
                  <a:srgbClr val="002060"/>
                </a:solidFill>
                <a:latin typeface="Aileron"/>
                <a:ea typeface="Aileron"/>
                <a:cs typeface="Aileron"/>
                <a:sym typeface="Aileron"/>
              </a:rPr>
              <a:t>ÜYE 1         TAKIMDAKİ GÖREVİ EĞİTİM BİLGİSİ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4910416" y="7998076"/>
            <a:ext cx="1732978" cy="813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7"/>
              </a:lnSpc>
            </a:pPr>
            <a:r>
              <a:rPr lang="en-US" sz="1491">
                <a:solidFill>
                  <a:srgbClr val="002060"/>
                </a:solidFill>
                <a:latin typeface="Aileron"/>
                <a:ea typeface="Aileron"/>
                <a:cs typeface="Aileron"/>
                <a:sym typeface="Aileron"/>
              </a:rPr>
              <a:t>ÜYE 4         TAKIMDAKİ GÖREVİ EĞİTİM BİLGİSİ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294054" y="7998076"/>
            <a:ext cx="1732978" cy="813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7"/>
              </a:lnSpc>
            </a:pPr>
            <a:r>
              <a:rPr lang="en-US" sz="1491">
                <a:solidFill>
                  <a:srgbClr val="002060"/>
                </a:solidFill>
                <a:latin typeface="Aileron"/>
                <a:ea typeface="Aileron"/>
                <a:cs typeface="Aileron"/>
                <a:sym typeface="Aileron"/>
              </a:rPr>
              <a:t>ÜYE 2         TAKIMDAKİ GÖREVİ EĞİTİM BİLGİSİ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1102235" y="7998076"/>
            <a:ext cx="1732978" cy="813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7"/>
              </a:lnSpc>
            </a:pPr>
            <a:r>
              <a:rPr lang="en-US" sz="1491">
                <a:solidFill>
                  <a:srgbClr val="002060"/>
                </a:solidFill>
                <a:latin typeface="Aileron"/>
                <a:ea typeface="Aileron"/>
                <a:cs typeface="Aileron"/>
                <a:sym typeface="Aileron"/>
              </a:rPr>
              <a:t>ÜYE 3         TAKIMDAKİ GÖREVİ EĞİTİM BİLGİSİ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7867745" y="4660021"/>
            <a:ext cx="2819400" cy="234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0"/>
              </a:lnSpc>
            </a:pPr>
            <a:r>
              <a:rPr lang="en-US" sz="2000" b="1">
                <a:solidFill>
                  <a:srgbClr val="002060"/>
                </a:solidFill>
                <a:latin typeface="Aileron Bold"/>
                <a:ea typeface="Aileron Bold"/>
                <a:cs typeface="Aileron Bold"/>
                <a:sym typeface="Aileron Bold"/>
              </a:rPr>
              <a:t>TAKIM DANIŞMANI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8297894" y="6696075"/>
            <a:ext cx="1959092" cy="227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0"/>
              </a:lnSpc>
            </a:pPr>
            <a:r>
              <a:rPr lang="en-US" sz="2000" b="1">
                <a:solidFill>
                  <a:srgbClr val="002060"/>
                </a:solidFill>
                <a:latin typeface="Aileron Bold"/>
                <a:ea typeface="Aileron Bold"/>
                <a:cs typeface="Aileron Bold"/>
                <a:sym typeface="Aileron Bold"/>
              </a:rPr>
              <a:t>TAKIM KAPTANI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311176" y="9129642"/>
            <a:ext cx="6442174" cy="257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8"/>
              </a:lnSpc>
            </a:pPr>
            <a:r>
              <a:rPr lang="en-US" sz="1700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TEKNOFEST SIFIR ATIK VE DÖNGÜSEL EKONOMI YARIŞMASI </a:t>
            </a:r>
          </a:p>
        </p:txBody>
      </p:sp>
      <p:grpSp>
        <p:nvGrpSpPr>
          <p:cNvPr id="56" name="Group 56"/>
          <p:cNvGrpSpPr/>
          <p:nvPr/>
        </p:nvGrpSpPr>
        <p:grpSpPr>
          <a:xfrm>
            <a:off x="1689042" y="9482576"/>
            <a:ext cx="13650516" cy="712336"/>
            <a:chOff x="0" y="0"/>
            <a:chExt cx="18200688" cy="949782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8200624" cy="949820"/>
            </a:xfrm>
            <a:custGeom>
              <a:avLst/>
              <a:gdLst/>
              <a:ahLst/>
              <a:cxnLst/>
              <a:rect l="l" t="t" r="r" b="b"/>
              <a:pathLst>
                <a:path w="18200624" h="949820">
                  <a:moveTo>
                    <a:pt x="0" y="0"/>
                  </a:moveTo>
                  <a:lnTo>
                    <a:pt x="18200624" y="0"/>
                  </a:lnTo>
                  <a:lnTo>
                    <a:pt x="18200624" y="949820"/>
                  </a:lnTo>
                  <a:lnTo>
                    <a:pt x="0" y="949820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354038" b="-292716"/>
              </a:stretch>
            </a:blipFill>
            <a:ln w="19050" cap="sq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28575"/>
              <a:ext cx="18200688" cy="92120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000"/>
                </a:lnSpc>
              </a:pPr>
              <a:r>
                <a:rPr lang="en-US" sz="2000" b="1">
                  <a:solidFill>
                    <a:srgbClr val="1A426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TAKIM ADI:					TAKIM ID:					BAŞVURU ID: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7680">
            <a:off x="600827" y="1700212"/>
            <a:ext cx="17018870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/>
          <p:nvPr/>
        </p:nvGrpSpPr>
        <p:grpSpPr>
          <a:xfrm rot="6000">
            <a:off x="15526874" y="9323137"/>
            <a:ext cx="2106911" cy="869937"/>
            <a:chOff x="0" y="0"/>
            <a:chExt cx="2809215" cy="11599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09240" cy="1159891"/>
            </a:xfrm>
            <a:custGeom>
              <a:avLst/>
              <a:gdLst/>
              <a:ahLst/>
              <a:cxnLst/>
              <a:rect l="l" t="t" r="r" b="b"/>
              <a:pathLst>
                <a:path w="2809240" h="1159891">
                  <a:moveTo>
                    <a:pt x="0" y="4953"/>
                  </a:moveTo>
                  <a:lnTo>
                    <a:pt x="2807208" y="0"/>
                  </a:lnTo>
                  <a:lnTo>
                    <a:pt x="2809240" y="1155065"/>
                  </a:lnTo>
                  <a:lnTo>
                    <a:pt x="2032" y="1159891"/>
                  </a:lnTo>
                  <a:lnTo>
                    <a:pt x="0" y="4953"/>
                  </a:lnTo>
                  <a:close/>
                </a:path>
              </a:pathLst>
            </a:custGeom>
            <a:blipFill>
              <a:blip r:embed="rId3"/>
              <a:stretch>
                <a:fillRect t="-18352" b="-18354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6688" y="9054827"/>
            <a:ext cx="1175795" cy="1067429"/>
            <a:chOff x="0" y="0"/>
            <a:chExt cx="1567726" cy="14232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67688" cy="1423289"/>
            </a:xfrm>
            <a:custGeom>
              <a:avLst/>
              <a:gdLst/>
              <a:ahLst/>
              <a:cxnLst/>
              <a:rect l="l" t="t" r="r" b="b"/>
              <a:pathLst>
                <a:path w="1567688" h="1423289">
                  <a:moveTo>
                    <a:pt x="0" y="0"/>
                  </a:moveTo>
                  <a:lnTo>
                    <a:pt x="1567688" y="0"/>
                  </a:lnTo>
                  <a:lnTo>
                    <a:pt x="1567688" y="1423289"/>
                  </a:lnTo>
                  <a:lnTo>
                    <a:pt x="0" y="1423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0784" r="-40787" b="3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939" y="-19993"/>
            <a:ext cx="1745294" cy="1745294"/>
            <a:chOff x="0" y="0"/>
            <a:chExt cx="2327059" cy="2327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27021" cy="2327021"/>
            </a:xfrm>
            <a:custGeom>
              <a:avLst/>
              <a:gdLst/>
              <a:ahLst/>
              <a:cxnLst/>
              <a:rect l="l" t="t" r="r" b="b"/>
              <a:pathLst>
                <a:path w="2327021" h="2327021">
                  <a:moveTo>
                    <a:pt x="0" y="0"/>
                  </a:moveTo>
                  <a:lnTo>
                    <a:pt x="2327021" y="0"/>
                  </a:lnTo>
                  <a:lnTo>
                    <a:pt x="2327021" y="2327021"/>
                  </a:lnTo>
                  <a:lnTo>
                    <a:pt x="0" y="2327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 b="-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9" name="AutoShape 9"/>
          <p:cNvSpPr/>
          <p:nvPr/>
        </p:nvSpPr>
        <p:spPr>
          <a:xfrm rot="-20280">
            <a:off x="7753264" y="9177833"/>
            <a:ext cx="9863023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sp>
        <p:nvSpPr>
          <p:cNvPr id="10" name="TextBox 10"/>
          <p:cNvSpPr txBox="1"/>
          <p:nvPr/>
        </p:nvSpPr>
        <p:spPr>
          <a:xfrm>
            <a:off x="17964464" y="9521952"/>
            <a:ext cx="115338" cy="60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057400" y="529476"/>
            <a:ext cx="14173200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98"/>
              </a:lnSpc>
            </a:pPr>
            <a:r>
              <a:rPr lang="en-US" sz="6399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Problemin</a:t>
            </a:r>
            <a:r>
              <a:rPr lang="en-US" sz="6399" b="1" dirty="0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6399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Tanımı</a:t>
            </a:r>
            <a:r>
              <a:rPr lang="en-US" sz="6399" b="1" dirty="0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6399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ve</a:t>
            </a:r>
            <a:r>
              <a:rPr lang="en-US" sz="6399" b="1" dirty="0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6399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Klinik</a:t>
            </a:r>
            <a:r>
              <a:rPr lang="en-US" sz="6399" b="1" dirty="0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6399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Önemi</a:t>
            </a:r>
            <a:endParaRPr lang="en-US" sz="6399" b="1" dirty="0">
              <a:solidFill>
                <a:srgbClr val="1F497D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28800" y="2400300"/>
            <a:ext cx="1645920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3870" lvl="2" indent="-161290" algn="l">
              <a:lnSpc>
                <a:spcPts val="2879"/>
              </a:lnSpc>
              <a:buFont typeface="Arial"/>
              <a:buChar char="⚬"/>
            </a:pPr>
            <a:r>
              <a:rPr lang="en-US" sz="2400" b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Sıfır atık ve döngüsel ekonomi alanındaki problemin net şekilde tanımlanması, problemin çevresel, ekonomik ve/veya toplumsal etkilerinin ortaya konulması.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6570622" y="126898"/>
            <a:ext cx="1451512" cy="1451512"/>
            <a:chOff x="0" y="0"/>
            <a:chExt cx="2179282" cy="217928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79320" cy="2179320"/>
            </a:xfrm>
            <a:custGeom>
              <a:avLst/>
              <a:gdLst/>
              <a:ahLst/>
              <a:cxnLst/>
              <a:rect l="l" t="t" r="r" b="b"/>
              <a:pathLst>
                <a:path w="2179320" h="2179320">
                  <a:moveTo>
                    <a:pt x="0" y="0"/>
                  </a:moveTo>
                  <a:lnTo>
                    <a:pt x="2179320" y="0"/>
                  </a:lnTo>
                  <a:lnTo>
                    <a:pt x="2179320" y="2179320"/>
                  </a:lnTo>
                  <a:lnTo>
                    <a:pt x="0" y="2179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1" r="-3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11176" y="9054827"/>
            <a:ext cx="6442174" cy="257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8"/>
              </a:lnSpc>
            </a:pPr>
            <a:r>
              <a:rPr lang="en-US" sz="1700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TEKNOFEST SIFIR ATIK VE DÖNGÜSEL EKONOMI YARIŞMASI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689042" y="9482576"/>
            <a:ext cx="13650516" cy="712336"/>
            <a:chOff x="0" y="0"/>
            <a:chExt cx="18200688" cy="94978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200624" cy="949820"/>
            </a:xfrm>
            <a:custGeom>
              <a:avLst/>
              <a:gdLst/>
              <a:ahLst/>
              <a:cxnLst/>
              <a:rect l="l" t="t" r="r" b="b"/>
              <a:pathLst>
                <a:path w="18200624" h="949820">
                  <a:moveTo>
                    <a:pt x="0" y="0"/>
                  </a:moveTo>
                  <a:lnTo>
                    <a:pt x="18200624" y="0"/>
                  </a:lnTo>
                  <a:lnTo>
                    <a:pt x="18200624" y="949820"/>
                  </a:lnTo>
                  <a:lnTo>
                    <a:pt x="0" y="949820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354038" b="-292716"/>
              </a:stretch>
            </a:blipFill>
            <a:ln w="19050" cap="sq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8575"/>
              <a:ext cx="18200688" cy="92120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000"/>
                </a:lnSpc>
              </a:pPr>
              <a:r>
                <a:rPr lang="en-US" sz="2000" b="1">
                  <a:solidFill>
                    <a:srgbClr val="1A426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TAKIM ADI:					TAKIM ID:					BAŞVURU ID: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3E6F4-3DC0-2035-30D2-1EC4086E4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080F3E9-6E92-BAE8-5AC8-372B61720394}"/>
              </a:ext>
            </a:extLst>
          </p:cNvPr>
          <p:cNvSpPr/>
          <p:nvPr/>
        </p:nvSpPr>
        <p:spPr>
          <a:xfrm rot="7680">
            <a:off x="600827" y="1700212"/>
            <a:ext cx="17018870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FDC57D5-06AE-4BB2-9F8F-CB0C9513A46D}"/>
              </a:ext>
            </a:extLst>
          </p:cNvPr>
          <p:cNvGrpSpPr/>
          <p:nvPr/>
        </p:nvGrpSpPr>
        <p:grpSpPr>
          <a:xfrm rot="6000">
            <a:off x="15526874" y="9323137"/>
            <a:ext cx="2106911" cy="869937"/>
            <a:chOff x="0" y="0"/>
            <a:chExt cx="2809215" cy="1159916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3738E31-5427-3CB9-3D43-D358B45F75F9}"/>
                </a:ext>
              </a:extLst>
            </p:cNvPr>
            <p:cNvSpPr/>
            <p:nvPr/>
          </p:nvSpPr>
          <p:spPr>
            <a:xfrm>
              <a:off x="0" y="0"/>
              <a:ext cx="2809240" cy="1159891"/>
            </a:xfrm>
            <a:custGeom>
              <a:avLst/>
              <a:gdLst/>
              <a:ahLst/>
              <a:cxnLst/>
              <a:rect l="l" t="t" r="r" b="b"/>
              <a:pathLst>
                <a:path w="2809240" h="1159891">
                  <a:moveTo>
                    <a:pt x="0" y="4953"/>
                  </a:moveTo>
                  <a:lnTo>
                    <a:pt x="2807208" y="0"/>
                  </a:lnTo>
                  <a:lnTo>
                    <a:pt x="2809240" y="1155065"/>
                  </a:lnTo>
                  <a:lnTo>
                    <a:pt x="2032" y="1159891"/>
                  </a:lnTo>
                  <a:lnTo>
                    <a:pt x="0" y="4953"/>
                  </a:lnTo>
                  <a:close/>
                </a:path>
              </a:pathLst>
            </a:custGeom>
            <a:blipFill>
              <a:blip r:embed="rId3"/>
              <a:stretch>
                <a:fillRect t="-18352" b="-18354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46DEC7C-290B-6976-56C7-570AC840D831}"/>
              </a:ext>
            </a:extLst>
          </p:cNvPr>
          <p:cNvGrpSpPr/>
          <p:nvPr/>
        </p:nvGrpSpPr>
        <p:grpSpPr>
          <a:xfrm>
            <a:off x="326688" y="9054827"/>
            <a:ext cx="1175795" cy="1067429"/>
            <a:chOff x="0" y="0"/>
            <a:chExt cx="1567726" cy="142323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FBA950A-BA57-8300-36AA-6A2D7BC67758}"/>
                </a:ext>
              </a:extLst>
            </p:cNvPr>
            <p:cNvSpPr/>
            <p:nvPr/>
          </p:nvSpPr>
          <p:spPr>
            <a:xfrm>
              <a:off x="0" y="0"/>
              <a:ext cx="1567688" cy="1423289"/>
            </a:xfrm>
            <a:custGeom>
              <a:avLst/>
              <a:gdLst/>
              <a:ahLst/>
              <a:cxnLst/>
              <a:rect l="l" t="t" r="r" b="b"/>
              <a:pathLst>
                <a:path w="1567688" h="1423289">
                  <a:moveTo>
                    <a:pt x="0" y="0"/>
                  </a:moveTo>
                  <a:lnTo>
                    <a:pt x="1567688" y="0"/>
                  </a:lnTo>
                  <a:lnTo>
                    <a:pt x="1567688" y="1423289"/>
                  </a:lnTo>
                  <a:lnTo>
                    <a:pt x="0" y="1423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0784" r="-40787" b="3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61DE9177-BB4D-FCC1-F7B5-9B5B3F29A877}"/>
              </a:ext>
            </a:extLst>
          </p:cNvPr>
          <p:cNvGrpSpPr/>
          <p:nvPr/>
        </p:nvGrpSpPr>
        <p:grpSpPr>
          <a:xfrm>
            <a:off x="41939" y="-19993"/>
            <a:ext cx="1745294" cy="1745294"/>
            <a:chOff x="0" y="0"/>
            <a:chExt cx="2327059" cy="2327059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DCF6BA4-78F1-9496-639F-8F89A896C7F4}"/>
                </a:ext>
              </a:extLst>
            </p:cNvPr>
            <p:cNvSpPr/>
            <p:nvPr/>
          </p:nvSpPr>
          <p:spPr>
            <a:xfrm>
              <a:off x="0" y="0"/>
              <a:ext cx="2327021" cy="2327021"/>
            </a:xfrm>
            <a:custGeom>
              <a:avLst/>
              <a:gdLst/>
              <a:ahLst/>
              <a:cxnLst/>
              <a:rect l="l" t="t" r="r" b="b"/>
              <a:pathLst>
                <a:path w="2327021" h="2327021">
                  <a:moveTo>
                    <a:pt x="0" y="0"/>
                  </a:moveTo>
                  <a:lnTo>
                    <a:pt x="2327021" y="0"/>
                  </a:lnTo>
                  <a:lnTo>
                    <a:pt x="2327021" y="2327021"/>
                  </a:lnTo>
                  <a:lnTo>
                    <a:pt x="0" y="2327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 b="-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9" name="AutoShape 9">
            <a:extLst>
              <a:ext uri="{FF2B5EF4-FFF2-40B4-BE49-F238E27FC236}">
                <a16:creationId xmlns:a16="http://schemas.microsoft.com/office/drawing/2014/main" id="{C22D738B-1C4F-A36B-E259-ADF0E8357F7B}"/>
              </a:ext>
            </a:extLst>
          </p:cNvPr>
          <p:cNvSpPr/>
          <p:nvPr/>
        </p:nvSpPr>
        <p:spPr>
          <a:xfrm rot="-20280">
            <a:off x="7753264" y="9177833"/>
            <a:ext cx="9863023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00D70A2-98F4-8230-A7B2-088AE8D2F921}"/>
              </a:ext>
            </a:extLst>
          </p:cNvPr>
          <p:cNvSpPr txBox="1"/>
          <p:nvPr/>
        </p:nvSpPr>
        <p:spPr>
          <a:xfrm>
            <a:off x="17964464" y="9521952"/>
            <a:ext cx="115338" cy="60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3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1156FEC-ECCE-4673-DB9A-E64DD51BB8E2}"/>
              </a:ext>
            </a:extLst>
          </p:cNvPr>
          <p:cNvSpPr txBox="1"/>
          <p:nvPr/>
        </p:nvSpPr>
        <p:spPr>
          <a:xfrm>
            <a:off x="2987240" y="529476"/>
            <a:ext cx="12580401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8"/>
              </a:lnSpc>
            </a:pPr>
            <a:r>
              <a:rPr lang="en-US" sz="6399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Çözüm</a:t>
            </a:r>
            <a:endParaRPr lang="en-US" sz="6399" b="1" dirty="0">
              <a:solidFill>
                <a:srgbClr val="1F497D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6E9813F6-1C94-02B2-B7C4-BDA6E305C1F0}"/>
              </a:ext>
            </a:extLst>
          </p:cNvPr>
          <p:cNvSpPr txBox="1"/>
          <p:nvPr/>
        </p:nvSpPr>
        <p:spPr>
          <a:xfrm>
            <a:off x="1828800" y="2400300"/>
            <a:ext cx="16459200" cy="349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3870" lvl="2" indent="-161290" algn="l">
              <a:lnSpc>
                <a:spcPts val="2879"/>
              </a:lnSpc>
              <a:buFont typeface="Arial"/>
              <a:buChar char="⚬"/>
            </a:pP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Probleme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karşı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geliştirmiş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olduğunuz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çözümü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açıklayın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.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Projenizi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görsel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ögelerle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destekleyin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.</a:t>
            </a:r>
          </a:p>
        </p:txBody>
      </p:sp>
      <p:grpSp>
        <p:nvGrpSpPr>
          <p:cNvPr id="13" name="Group 13">
            <a:extLst>
              <a:ext uri="{FF2B5EF4-FFF2-40B4-BE49-F238E27FC236}">
                <a16:creationId xmlns:a16="http://schemas.microsoft.com/office/drawing/2014/main" id="{DEDDF9E3-827E-4806-77FB-80748CB25901}"/>
              </a:ext>
            </a:extLst>
          </p:cNvPr>
          <p:cNvGrpSpPr/>
          <p:nvPr/>
        </p:nvGrpSpPr>
        <p:grpSpPr>
          <a:xfrm>
            <a:off x="16570622" y="126898"/>
            <a:ext cx="1451512" cy="1451512"/>
            <a:chOff x="0" y="0"/>
            <a:chExt cx="2179282" cy="2179282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26A6587D-91E2-E587-1200-ED6835DD16A6}"/>
                </a:ext>
              </a:extLst>
            </p:cNvPr>
            <p:cNvSpPr/>
            <p:nvPr/>
          </p:nvSpPr>
          <p:spPr>
            <a:xfrm>
              <a:off x="0" y="0"/>
              <a:ext cx="2179320" cy="2179320"/>
            </a:xfrm>
            <a:custGeom>
              <a:avLst/>
              <a:gdLst/>
              <a:ahLst/>
              <a:cxnLst/>
              <a:rect l="l" t="t" r="r" b="b"/>
              <a:pathLst>
                <a:path w="2179320" h="2179320">
                  <a:moveTo>
                    <a:pt x="0" y="0"/>
                  </a:moveTo>
                  <a:lnTo>
                    <a:pt x="2179320" y="0"/>
                  </a:lnTo>
                  <a:lnTo>
                    <a:pt x="2179320" y="2179320"/>
                  </a:lnTo>
                  <a:lnTo>
                    <a:pt x="0" y="2179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1" r="-3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4AB58BCF-9EA0-E09C-BFB5-7A8C82BAFCB8}"/>
              </a:ext>
            </a:extLst>
          </p:cNvPr>
          <p:cNvSpPr txBox="1"/>
          <p:nvPr/>
        </p:nvSpPr>
        <p:spPr>
          <a:xfrm>
            <a:off x="1311176" y="9054827"/>
            <a:ext cx="6442174" cy="257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8"/>
              </a:lnSpc>
            </a:pPr>
            <a:r>
              <a:rPr lang="en-US" sz="1700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TEKNOFEST SIFIR ATIK VE DÖNGÜSEL EKONOMI YARIŞMASI </a:t>
            </a:r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CC436C71-FA0E-2F29-20F7-051217AC48C3}"/>
              </a:ext>
            </a:extLst>
          </p:cNvPr>
          <p:cNvGrpSpPr/>
          <p:nvPr/>
        </p:nvGrpSpPr>
        <p:grpSpPr>
          <a:xfrm>
            <a:off x="1689042" y="9482576"/>
            <a:ext cx="13650516" cy="712336"/>
            <a:chOff x="0" y="0"/>
            <a:chExt cx="18200688" cy="949782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B7D3416A-B1C6-8CD2-3481-A4C6B287C536}"/>
                </a:ext>
              </a:extLst>
            </p:cNvPr>
            <p:cNvSpPr/>
            <p:nvPr/>
          </p:nvSpPr>
          <p:spPr>
            <a:xfrm>
              <a:off x="0" y="0"/>
              <a:ext cx="18200624" cy="949820"/>
            </a:xfrm>
            <a:custGeom>
              <a:avLst/>
              <a:gdLst/>
              <a:ahLst/>
              <a:cxnLst/>
              <a:rect l="l" t="t" r="r" b="b"/>
              <a:pathLst>
                <a:path w="18200624" h="949820">
                  <a:moveTo>
                    <a:pt x="0" y="0"/>
                  </a:moveTo>
                  <a:lnTo>
                    <a:pt x="18200624" y="0"/>
                  </a:lnTo>
                  <a:lnTo>
                    <a:pt x="18200624" y="949820"/>
                  </a:lnTo>
                  <a:lnTo>
                    <a:pt x="0" y="949820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354038" b="-292716"/>
              </a:stretch>
            </a:blipFill>
            <a:ln w="19050" cap="sq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0E374370-432B-26B6-23C5-614D6830D62A}"/>
                </a:ext>
              </a:extLst>
            </p:cNvPr>
            <p:cNvSpPr txBox="1"/>
            <p:nvPr/>
          </p:nvSpPr>
          <p:spPr>
            <a:xfrm>
              <a:off x="0" y="28575"/>
              <a:ext cx="18200688" cy="92120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000"/>
                </a:lnSpc>
              </a:pPr>
              <a:r>
                <a:rPr lang="en-US" sz="2000" b="1">
                  <a:solidFill>
                    <a:srgbClr val="1A426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TAKIM ADI:					TAKIM ID:					BAŞVURU ID: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6370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7680">
            <a:off x="600827" y="1700212"/>
            <a:ext cx="17018870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/>
          <p:nvPr/>
        </p:nvGrpSpPr>
        <p:grpSpPr>
          <a:xfrm rot="6000">
            <a:off x="15526874" y="9323137"/>
            <a:ext cx="2106911" cy="869937"/>
            <a:chOff x="0" y="0"/>
            <a:chExt cx="2809215" cy="11599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09240" cy="1159891"/>
            </a:xfrm>
            <a:custGeom>
              <a:avLst/>
              <a:gdLst/>
              <a:ahLst/>
              <a:cxnLst/>
              <a:rect l="l" t="t" r="r" b="b"/>
              <a:pathLst>
                <a:path w="2809240" h="1159891">
                  <a:moveTo>
                    <a:pt x="0" y="4953"/>
                  </a:moveTo>
                  <a:lnTo>
                    <a:pt x="2807208" y="0"/>
                  </a:lnTo>
                  <a:lnTo>
                    <a:pt x="2809240" y="1155065"/>
                  </a:lnTo>
                  <a:lnTo>
                    <a:pt x="2032" y="1159891"/>
                  </a:lnTo>
                  <a:lnTo>
                    <a:pt x="0" y="4953"/>
                  </a:lnTo>
                  <a:close/>
                </a:path>
              </a:pathLst>
            </a:custGeom>
            <a:blipFill>
              <a:blip r:embed="rId3"/>
              <a:stretch>
                <a:fillRect t="-18352" b="-18354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6688" y="9054827"/>
            <a:ext cx="1175795" cy="1067429"/>
            <a:chOff x="0" y="0"/>
            <a:chExt cx="1567726" cy="14232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67688" cy="1423289"/>
            </a:xfrm>
            <a:custGeom>
              <a:avLst/>
              <a:gdLst/>
              <a:ahLst/>
              <a:cxnLst/>
              <a:rect l="l" t="t" r="r" b="b"/>
              <a:pathLst>
                <a:path w="1567688" h="1423289">
                  <a:moveTo>
                    <a:pt x="0" y="0"/>
                  </a:moveTo>
                  <a:lnTo>
                    <a:pt x="1567688" y="0"/>
                  </a:lnTo>
                  <a:lnTo>
                    <a:pt x="1567688" y="1423289"/>
                  </a:lnTo>
                  <a:lnTo>
                    <a:pt x="0" y="1423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0784" r="-40787" b="3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939" y="-19993"/>
            <a:ext cx="1745294" cy="1745294"/>
            <a:chOff x="0" y="0"/>
            <a:chExt cx="2327059" cy="2327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27021" cy="2327021"/>
            </a:xfrm>
            <a:custGeom>
              <a:avLst/>
              <a:gdLst/>
              <a:ahLst/>
              <a:cxnLst/>
              <a:rect l="l" t="t" r="r" b="b"/>
              <a:pathLst>
                <a:path w="2327021" h="2327021">
                  <a:moveTo>
                    <a:pt x="0" y="0"/>
                  </a:moveTo>
                  <a:lnTo>
                    <a:pt x="2327021" y="0"/>
                  </a:lnTo>
                  <a:lnTo>
                    <a:pt x="2327021" y="2327021"/>
                  </a:lnTo>
                  <a:lnTo>
                    <a:pt x="0" y="2327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 b="-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9" name="AutoShape 9"/>
          <p:cNvSpPr/>
          <p:nvPr/>
        </p:nvSpPr>
        <p:spPr>
          <a:xfrm rot="-20280">
            <a:off x="7753264" y="9177833"/>
            <a:ext cx="9863023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sp>
        <p:nvSpPr>
          <p:cNvPr id="10" name="TextBox 10"/>
          <p:cNvSpPr txBox="1"/>
          <p:nvPr/>
        </p:nvSpPr>
        <p:spPr>
          <a:xfrm>
            <a:off x="17964464" y="9521952"/>
            <a:ext cx="115338" cy="60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53940" y="704162"/>
            <a:ext cx="13580120" cy="67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99"/>
              </a:lnSpc>
            </a:pPr>
            <a:r>
              <a:rPr lang="en-US" sz="5300" b="1" dirty="0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Teknik </a:t>
            </a:r>
            <a:r>
              <a:rPr lang="en-US" sz="5300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Yöntem</a:t>
            </a:r>
            <a:endParaRPr lang="en-US" sz="5300" b="1" dirty="0">
              <a:solidFill>
                <a:srgbClr val="1F497D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28800" y="2400300"/>
            <a:ext cx="14630400" cy="34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3870" lvl="2" indent="-161290" algn="l">
              <a:lnSpc>
                <a:spcPts val="2879"/>
              </a:lnSpc>
              <a:buFont typeface="Arial"/>
              <a:buChar char="⚬"/>
            </a:pPr>
            <a:r>
              <a:rPr lang="en-US" sz="2400" b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Kullanılan algoritma/mimari, teknik açıklık, mühendislik derinliği ve literatürle ilişkisi.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6570622" y="126898"/>
            <a:ext cx="1451512" cy="1451512"/>
            <a:chOff x="0" y="0"/>
            <a:chExt cx="2179282" cy="217928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79320" cy="2179320"/>
            </a:xfrm>
            <a:custGeom>
              <a:avLst/>
              <a:gdLst/>
              <a:ahLst/>
              <a:cxnLst/>
              <a:rect l="l" t="t" r="r" b="b"/>
              <a:pathLst>
                <a:path w="2179320" h="2179320">
                  <a:moveTo>
                    <a:pt x="0" y="0"/>
                  </a:moveTo>
                  <a:lnTo>
                    <a:pt x="2179320" y="0"/>
                  </a:lnTo>
                  <a:lnTo>
                    <a:pt x="2179320" y="2179320"/>
                  </a:lnTo>
                  <a:lnTo>
                    <a:pt x="0" y="2179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1" r="-3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11176" y="9054827"/>
            <a:ext cx="6442174" cy="257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8"/>
              </a:lnSpc>
            </a:pPr>
            <a:r>
              <a:rPr lang="en-US" sz="1700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TEKNOFEST SIFIR ATIK VE DÖNGÜSEL EKONOMI YARIŞMASI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689042" y="9482576"/>
            <a:ext cx="13650516" cy="712336"/>
            <a:chOff x="0" y="0"/>
            <a:chExt cx="18200688" cy="94978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200624" cy="949820"/>
            </a:xfrm>
            <a:custGeom>
              <a:avLst/>
              <a:gdLst/>
              <a:ahLst/>
              <a:cxnLst/>
              <a:rect l="l" t="t" r="r" b="b"/>
              <a:pathLst>
                <a:path w="18200624" h="949820">
                  <a:moveTo>
                    <a:pt x="0" y="0"/>
                  </a:moveTo>
                  <a:lnTo>
                    <a:pt x="18200624" y="0"/>
                  </a:lnTo>
                  <a:lnTo>
                    <a:pt x="18200624" y="949820"/>
                  </a:lnTo>
                  <a:lnTo>
                    <a:pt x="0" y="949820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354038" b="-292716"/>
              </a:stretch>
            </a:blipFill>
            <a:ln w="19050" cap="sq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8575"/>
              <a:ext cx="18200688" cy="92120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000"/>
                </a:lnSpc>
              </a:pPr>
              <a:r>
                <a:rPr lang="en-US" sz="2000" b="1">
                  <a:solidFill>
                    <a:srgbClr val="1A426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TAKIM ADI:					TAKIM ID:					BAŞVURU ID: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7680">
            <a:off x="600827" y="1700212"/>
            <a:ext cx="17018870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/>
          <p:nvPr/>
        </p:nvGrpSpPr>
        <p:grpSpPr>
          <a:xfrm rot="6000">
            <a:off x="15526874" y="9323137"/>
            <a:ext cx="2106911" cy="869937"/>
            <a:chOff x="0" y="0"/>
            <a:chExt cx="2809215" cy="11599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09240" cy="1159891"/>
            </a:xfrm>
            <a:custGeom>
              <a:avLst/>
              <a:gdLst/>
              <a:ahLst/>
              <a:cxnLst/>
              <a:rect l="l" t="t" r="r" b="b"/>
              <a:pathLst>
                <a:path w="2809240" h="1159891">
                  <a:moveTo>
                    <a:pt x="0" y="4953"/>
                  </a:moveTo>
                  <a:lnTo>
                    <a:pt x="2807208" y="0"/>
                  </a:lnTo>
                  <a:lnTo>
                    <a:pt x="2809240" y="1155065"/>
                  </a:lnTo>
                  <a:lnTo>
                    <a:pt x="2032" y="1159891"/>
                  </a:lnTo>
                  <a:lnTo>
                    <a:pt x="0" y="4953"/>
                  </a:lnTo>
                  <a:close/>
                </a:path>
              </a:pathLst>
            </a:custGeom>
            <a:blipFill>
              <a:blip r:embed="rId3"/>
              <a:stretch>
                <a:fillRect t="-18352" b="-18354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6688" y="9054827"/>
            <a:ext cx="1175795" cy="1067429"/>
            <a:chOff x="0" y="0"/>
            <a:chExt cx="1567726" cy="14232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67688" cy="1423289"/>
            </a:xfrm>
            <a:custGeom>
              <a:avLst/>
              <a:gdLst/>
              <a:ahLst/>
              <a:cxnLst/>
              <a:rect l="l" t="t" r="r" b="b"/>
              <a:pathLst>
                <a:path w="1567688" h="1423289">
                  <a:moveTo>
                    <a:pt x="0" y="0"/>
                  </a:moveTo>
                  <a:lnTo>
                    <a:pt x="1567688" y="0"/>
                  </a:lnTo>
                  <a:lnTo>
                    <a:pt x="1567688" y="1423289"/>
                  </a:lnTo>
                  <a:lnTo>
                    <a:pt x="0" y="1423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0784" r="-40787" b="3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939" y="-19993"/>
            <a:ext cx="1745294" cy="1745294"/>
            <a:chOff x="0" y="0"/>
            <a:chExt cx="2327059" cy="2327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27021" cy="2327021"/>
            </a:xfrm>
            <a:custGeom>
              <a:avLst/>
              <a:gdLst/>
              <a:ahLst/>
              <a:cxnLst/>
              <a:rect l="l" t="t" r="r" b="b"/>
              <a:pathLst>
                <a:path w="2327021" h="2327021">
                  <a:moveTo>
                    <a:pt x="0" y="0"/>
                  </a:moveTo>
                  <a:lnTo>
                    <a:pt x="2327021" y="0"/>
                  </a:lnTo>
                  <a:lnTo>
                    <a:pt x="2327021" y="2327021"/>
                  </a:lnTo>
                  <a:lnTo>
                    <a:pt x="0" y="2327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 b="-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9" name="AutoShape 9"/>
          <p:cNvSpPr/>
          <p:nvPr/>
        </p:nvSpPr>
        <p:spPr>
          <a:xfrm rot="-20280">
            <a:off x="7753264" y="9177833"/>
            <a:ext cx="9863023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sp>
        <p:nvSpPr>
          <p:cNvPr id="10" name="TextBox 10"/>
          <p:cNvSpPr txBox="1"/>
          <p:nvPr/>
        </p:nvSpPr>
        <p:spPr>
          <a:xfrm>
            <a:off x="17964464" y="9521952"/>
            <a:ext cx="115338" cy="60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96440" y="529476"/>
            <a:ext cx="14447520" cy="726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8"/>
              </a:lnSpc>
            </a:pPr>
            <a:r>
              <a:rPr lang="en-US" sz="6399" b="1" dirty="0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Ek Veri </a:t>
            </a:r>
            <a:r>
              <a:rPr lang="en-US" sz="6399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Kullanımı</a:t>
            </a:r>
            <a:r>
              <a:rPr lang="en-US" sz="6399" b="1" dirty="0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6399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ve</a:t>
            </a:r>
            <a:r>
              <a:rPr lang="en-US" sz="6399" b="1" dirty="0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6399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Açıklık</a:t>
            </a:r>
            <a:endParaRPr lang="en-US" sz="6399" b="1" dirty="0">
              <a:solidFill>
                <a:srgbClr val="1F497D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28800" y="2400300"/>
            <a:ext cx="14630400" cy="721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3870" lvl="2" indent="-161290" algn="l">
              <a:lnSpc>
                <a:spcPts val="2879"/>
              </a:lnSpc>
              <a:buFont typeface="Arial"/>
              <a:buChar char="⚬"/>
            </a:pPr>
            <a:r>
              <a:rPr lang="en-US" sz="2400" b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TEKNOFEST verisi dışındaki veri kaynaklarının niteliği, çeşitliliği ve nasıl temin edildiğinin açık şekilde sunulması.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6570622" y="126898"/>
            <a:ext cx="1451512" cy="1451512"/>
            <a:chOff x="0" y="0"/>
            <a:chExt cx="2179282" cy="217928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79320" cy="2179320"/>
            </a:xfrm>
            <a:custGeom>
              <a:avLst/>
              <a:gdLst/>
              <a:ahLst/>
              <a:cxnLst/>
              <a:rect l="l" t="t" r="r" b="b"/>
              <a:pathLst>
                <a:path w="2179320" h="2179320">
                  <a:moveTo>
                    <a:pt x="0" y="0"/>
                  </a:moveTo>
                  <a:lnTo>
                    <a:pt x="2179320" y="0"/>
                  </a:lnTo>
                  <a:lnTo>
                    <a:pt x="2179320" y="2179320"/>
                  </a:lnTo>
                  <a:lnTo>
                    <a:pt x="0" y="2179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1" r="-3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11176" y="9054827"/>
            <a:ext cx="6442174" cy="257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8"/>
              </a:lnSpc>
            </a:pPr>
            <a:r>
              <a:rPr lang="en-US" sz="1700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TEKNOFEST SIFIR ATIK VE DÖNGÜSEL EKONOMI YARIŞMASI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689042" y="9482576"/>
            <a:ext cx="13650516" cy="712336"/>
            <a:chOff x="0" y="0"/>
            <a:chExt cx="18200688" cy="94978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200624" cy="949820"/>
            </a:xfrm>
            <a:custGeom>
              <a:avLst/>
              <a:gdLst/>
              <a:ahLst/>
              <a:cxnLst/>
              <a:rect l="l" t="t" r="r" b="b"/>
              <a:pathLst>
                <a:path w="18200624" h="949820">
                  <a:moveTo>
                    <a:pt x="0" y="0"/>
                  </a:moveTo>
                  <a:lnTo>
                    <a:pt x="18200624" y="0"/>
                  </a:lnTo>
                  <a:lnTo>
                    <a:pt x="18200624" y="949820"/>
                  </a:lnTo>
                  <a:lnTo>
                    <a:pt x="0" y="949820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354038" b="-292716"/>
              </a:stretch>
            </a:blipFill>
            <a:ln w="19050" cap="sq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8575"/>
              <a:ext cx="18200688" cy="92120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000"/>
                </a:lnSpc>
              </a:pPr>
              <a:r>
                <a:rPr lang="en-US" sz="2000" b="1">
                  <a:solidFill>
                    <a:srgbClr val="1A426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TAKIM ADI:					TAKIM ID:					BAŞVURU ID: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7680">
            <a:off x="600827" y="1700212"/>
            <a:ext cx="17018870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/>
          <p:nvPr/>
        </p:nvGrpSpPr>
        <p:grpSpPr>
          <a:xfrm rot="6000">
            <a:off x="15526874" y="9323137"/>
            <a:ext cx="2106911" cy="869937"/>
            <a:chOff x="0" y="0"/>
            <a:chExt cx="2809215" cy="11599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09240" cy="1159891"/>
            </a:xfrm>
            <a:custGeom>
              <a:avLst/>
              <a:gdLst/>
              <a:ahLst/>
              <a:cxnLst/>
              <a:rect l="l" t="t" r="r" b="b"/>
              <a:pathLst>
                <a:path w="2809240" h="1159891">
                  <a:moveTo>
                    <a:pt x="0" y="4953"/>
                  </a:moveTo>
                  <a:lnTo>
                    <a:pt x="2807208" y="0"/>
                  </a:lnTo>
                  <a:lnTo>
                    <a:pt x="2809240" y="1155065"/>
                  </a:lnTo>
                  <a:lnTo>
                    <a:pt x="2032" y="1159891"/>
                  </a:lnTo>
                  <a:lnTo>
                    <a:pt x="0" y="4953"/>
                  </a:lnTo>
                  <a:close/>
                </a:path>
              </a:pathLst>
            </a:custGeom>
            <a:blipFill>
              <a:blip r:embed="rId3"/>
              <a:stretch>
                <a:fillRect t="-18352" b="-18354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6688" y="9054827"/>
            <a:ext cx="1175795" cy="1067429"/>
            <a:chOff x="0" y="0"/>
            <a:chExt cx="1567726" cy="14232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67688" cy="1423289"/>
            </a:xfrm>
            <a:custGeom>
              <a:avLst/>
              <a:gdLst/>
              <a:ahLst/>
              <a:cxnLst/>
              <a:rect l="l" t="t" r="r" b="b"/>
              <a:pathLst>
                <a:path w="1567688" h="1423289">
                  <a:moveTo>
                    <a:pt x="0" y="0"/>
                  </a:moveTo>
                  <a:lnTo>
                    <a:pt x="1567688" y="0"/>
                  </a:lnTo>
                  <a:lnTo>
                    <a:pt x="1567688" y="1423289"/>
                  </a:lnTo>
                  <a:lnTo>
                    <a:pt x="0" y="1423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0784" r="-40787" b="3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939" y="-19993"/>
            <a:ext cx="1745294" cy="1745294"/>
            <a:chOff x="0" y="0"/>
            <a:chExt cx="2327059" cy="2327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27021" cy="2327021"/>
            </a:xfrm>
            <a:custGeom>
              <a:avLst/>
              <a:gdLst/>
              <a:ahLst/>
              <a:cxnLst/>
              <a:rect l="l" t="t" r="r" b="b"/>
              <a:pathLst>
                <a:path w="2327021" h="2327021">
                  <a:moveTo>
                    <a:pt x="0" y="0"/>
                  </a:moveTo>
                  <a:lnTo>
                    <a:pt x="2327021" y="0"/>
                  </a:lnTo>
                  <a:lnTo>
                    <a:pt x="2327021" y="2327021"/>
                  </a:lnTo>
                  <a:lnTo>
                    <a:pt x="0" y="2327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 b="-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9" name="AutoShape 9"/>
          <p:cNvSpPr/>
          <p:nvPr/>
        </p:nvSpPr>
        <p:spPr>
          <a:xfrm flipV="1">
            <a:off x="7753350" y="9163028"/>
            <a:ext cx="9862852" cy="58184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sp>
        <p:nvSpPr>
          <p:cNvPr id="10" name="TextBox 10"/>
          <p:cNvSpPr txBox="1"/>
          <p:nvPr/>
        </p:nvSpPr>
        <p:spPr>
          <a:xfrm>
            <a:off x="17964464" y="9521952"/>
            <a:ext cx="115338" cy="60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17539" y="539001"/>
            <a:ext cx="14005322" cy="833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99"/>
              </a:lnSpc>
            </a:pPr>
            <a:r>
              <a:rPr lang="en-US" sz="6200" b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Yenilikçilik ve Girişimcilik Potansiyeli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1176" y="9054827"/>
            <a:ext cx="6442174" cy="257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8"/>
              </a:lnSpc>
            </a:pPr>
            <a:r>
              <a:rPr lang="en-US" sz="1700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TEKNOFEST SIFIR ATIK VE DÖNGÜSEL EKONOMI YARIŞMASI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89042" y="2348938"/>
            <a:ext cx="12291194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3870" lvl="2" indent="-161290" algn="l">
              <a:lnSpc>
                <a:spcPts val="2879"/>
              </a:lnSpc>
              <a:buFont typeface="Arial"/>
              <a:buChar char="⚬"/>
            </a:pPr>
            <a:r>
              <a:rPr lang="en-US" sz="2400" b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Çözümün özgünlüğü, yenilik değeri, ürünleştirme veya yaygınlaştırma potansiyeli.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6570622" y="126898"/>
            <a:ext cx="1451512" cy="1451512"/>
            <a:chOff x="0" y="0"/>
            <a:chExt cx="2179282" cy="217928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79320" cy="2179320"/>
            </a:xfrm>
            <a:custGeom>
              <a:avLst/>
              <a:gdLst/>
              <a:ahLst/>
              <a:cxnLst/>
              <a:rect l="l" t="t" r="r" b="b"/>
              <a:pathLst>
                <a:path w="2179320" h="2179320">
                  <a:moveTo>
                    <a:pt x="0" y="0"/>
                  </a:moveTo>
                  <a:lnTo>
                    <a:pt x="2179320" y="0"/>
                  </a:lnTo>
                  <a:lnTo>
                    <a:pt x="2179320" y="2179320"/>
                  </a:lnTo>
                  <a:lnTo>
                    <a:pt x="0" y="2179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1" r="-3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89042" y="9482576"/>
            <a:ext cx="13650516" cy="712336"/>
            <a:chOff x="0" y="0"/>
            <a:chExt cx="18200688" cy="94978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200624" cy="949820"/>
            </a:xfrm>
            <a:custGeom>
              <a:avLst/>
              <a:gdLst/>
              <a:ahLst/>
              <a:cxnLst/>
              <a:rect l="l" t="t" r="r" b="b"/>
              <a:pathLst>
                <a:path w="18200624" h="949820">
                  <a:moveTo>
                    <a:pt x="0" y="0"/>
                  </a:moveTo>
                  <a:lnTo>
                    <a:pt x="18200624" y="0"/>
                  </a:lnTo>
                  <a:lnTo>
                    <a:pt x="18200624" y="949820"/>
                  </a:lnTo>
                  <a:lnTo>
                    <a:pt x="0" y="949820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354038" b="-292716"/>
              </a:stretch>
            </a:blipFill>
            <a:ln w="19050" cap="sq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8575"/>
              <a:ext cx="18200688" cy="92120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000"/>
                </a:lnSpc>
              </a:pPr>
              <a:r>
                <a:rPr lang="en-US" sz="2000" b="1">
                  <a:solidFill>
                    <a:srgbClr val="1A426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TAKIM ADI:					TAKIM ID:					BAŞVURU ID: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7680">
            <a:off x="600827" y="1700212"/>
            <a:ext cx="17018870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/>
          <p:nvPr/>
        </p:nvGrpSpPr>
        <p:grpSpPr>
          <a:xfrm rot="6000">
            <a:off x="15526874" y="9323137"/>
            <a:ext cx="2106911" cy="869937"/>
            <a:chOff x="0" y="0"/>
            <a:chExt cx="2809215" cy="11599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09240" cy="1159891"/>
            </a:xfrm>
            <a:custGeom>
              <a:avLst/>
              <a:gdLst/>
              <a:ahLst/>
              <a:cxnLst/>
              <a:rect l="l" t="t" r="r" b="b"/>
              <a:pathLst>
                <a:path w="2809240" h="1159891">
                  <a:moveTo>
                    <a:pt x="0" y="4953"/>
                  </a:moveTo>
                  <a:lnTo>
                    <a:pt x="2807208" y="0"/>
                  </a:lnTo>
                  <a:lnTo>
                    <a:pt x="2809240" y="1155065"/>
                  </a:lnTo>
                  <a:lnTo>
                    <a:pt x="2032" y="1159891"/>
                  </a:lnTo>
                  <a:lnTo>
                    <a:pt x="0" y="4953"/>
                  </a:lnTo>
                  <a:close/>
                </a:path>
              </a:pathLst>
            </a:custGeom>
            <a:blipFill>
              <a:blip r:embed="rId3"/>
              <a:stretch>
                <a:fillRect t="-18352" b="-18354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6688" y="9054827"/>
            <a:ext cx="1175795" cy="1067429"/>
            <a:chOff x="0" y="0"/>
            <a:chExt cx="1567726" cy="14232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67688" cy="1423289"/>
            </a:xfrm>
            <a:custGeom>
              <a:avLst/>
              <a:gdLst/>
              <a:ahLst/>
              <a:cxnLst/>
              <a:rect l="l" t="t" r="r" b="b"/>
              <a:pathLst>
                <a:path w="1567688" h="1423289">
                  <a:moveTo>
                    <a:pt x="0" y="0"/>
                  </a:moveTo>
                  <a:lnTo>
                    <a:pt x="1567688" y="0"/>
                  </a:lnTo>
                  <a:lnTo>
                    <a:pt x="1567688" y="1423289"/>
                  </a:lnTo>
                  <a:lnTo>
                    <a:pt x="0" y="1423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0784" r="-40787" b="3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939" y="-19993"/>
            <a:ext cx="1745294" cy="1745294"/>
            <a:chOff x="0" y="0"/>
            <a:chExt cx="2327059" cy="2327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27021" cy="2327021"/>
            </a:xfrm>
            <a:custGeom>
              <a:avLst/>
              <a:gdLst/>
              <a:ahLst/>
              <a:cxnLst/>
              <a:rect l="l" t="t" r="r" b="b"/>
              <a:pathLst>
                <a:path w="2327021" h="2327021">
                  <a:moveTo>
                    <a:pt x="0" y="0"/>
                  </a:moveTo>
                  <a:lnTo>
                    <a:pt x="2327021" y="0"/>
                  </a:lnTo>
                  <a:lnTo>
                    <a:pt x="2327021" y="2327021"/>
                  </a:lnTo>
                  <a:lnTo>
                    <a:pt x="0" y="2327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 b="-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9" name="AutoShape 9"/>
          <p:cNvSpPr/>
          <p:nvPr/>
        </p:nvSpPr>
        <p:spPr>
          <a:xfrm rot="-20280">
            <a:off x="7753264" y="9177833"/>
            <a:ext cx="9863023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sp>
        <p:nvSpPr>
          <p:cNvPr id="10" name="TextBox 10"/>
          <p:cNvSpPr txBox="1"/>
          <p:nvPr/>
        </p:nvSpPr>
        <p:spPr>
          <a:xfrm>
            <a:off x="17964464" y="9521952"/>
            <a:ext cx="115338" cy="60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67000" y="529476"/>
            <a:ext cx="12672510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98"/>
              </a:lnSpc>
            </a:pPr>
            <a:r>
              <a:rPr lang="en-US" sz="6398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Klinik</a:t>
            </a:r>
            <a:r>
              <a:rPr lang="en-US" sz="6398" b="1" dirty="0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6398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Entegrasyon</a:t>
            </a:r>
            <a:r>
              <a:rPr lang="en-US" sz="6398" b="1" dirty="0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6398" b="1" dirty="0" err="1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Potansiyeli</a:t>
            </a:r>
            <a:endParaRPr lang="en-US" sz="6398" b="1" dirty="0">
              <a:solidFill>
                <a:srgbClr val="1F497D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28700" y="2398765"/>
            <a:ext cx="14630400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0" lvl="2" indent="-345440" algn="l">
              <a:lnSpc>
                <a:spcPts val="2520"/>
              </a:lnSpc>
              <a:buFont typeface="Arial"/>
              <a:buChar char="⚬"/>
            </a:pP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Geliştirilen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çözümün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sıfır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atık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ve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döngüsel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ekonomi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hedeflerine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katkısı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,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mevcut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atık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yönetimi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süreçlerine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entegrasyon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yetkinliği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,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uygulanabilirliği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ve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kullanıcı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dostu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yapısı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.</a:t>
            </a:r>
          </a:p>
          <a:p>
            <a:pPr marL="1036320" lvl="2" indent="-345440" algn="l">
              <a:lnSpc>
                <a:spcPts val="2520"/>
              </a:lnSpc>
              <a:buFont typeface="Arial"/>
              <a:buChar char="⚬"/>
            </a:pPr>
            <a:endParaRPr lang="en-US" sz="2400" b="1" dirty="0">
              <a:solidFill>
                <a:srgbClr val="FF0000"/>
              </a:solidFill>
              <a:latin typeface="Aileron Bold"/>
              <a:ea typeface="Aileron Bold"/>
              <a:cs typeface="Aileron Bold"/>
              <a:sym typeface="Aileron Bold"/>
            </a:endParaRPr>
          </a:p>
          <a:p>
            <a:pPr marL="1036320" lvl="2" indent="-345440" algn="l">
              <a:lnSpc>
                <a:spcPts val="2520"/>
              </a:lnSpc>
              <a:buFont typeface="Arial"/>
              <a:buChar char="⚬"/>
            </a:pP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Muhtemel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pilot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uygulama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senaryosu</a:t>
            </a:r>
            <a:r>
              <a:rPr lang="en-US" sz="2400" b="1" dirty="0">
                <a:solidFill>
                  <a:srgbClr val="FF0000"/>
                </a:solidFill>
                <a:latin typeface="Aileron Bold"/>
                <a:ea typeface="Aileron Bold"/>
                <a:cs typeface="Aileron Bold"/>
                <a:sym typeface="Aileron Bold"/>
              </a:rPr>
              <a:t>*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6570622" y="126898"/>
            <a:ext cx="1451512" cy="1451512"/>
            <a:chOff x="0" y="0"/>
            <a:chExt cx="2179282" cy="217928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79320" cy="2179320"/>
            </a:xfrm>
            <a:custGeom>
              <a:avLst/>
              <a:gdLst/>
              <a:ahLst/>
              <a:cxnLst/>
              <a:rect l="l" t="t" r="r" b="b"/>
              <a:pathLst>
                <a:path w="2179320" h="2179320">
                  <a:moveTo>
                    <a:pt x="0" y="0"/>
                  </a:moveTo>
                  <a:lnTo>
                    <a:pt x="2179320" y="0"/>
                  </a:lnTo>
                  <a:lnTo>
                    <a:pt x="2179320" y="2179320"/>
                  </a:lnTo>
                  <a:lnTo>
                    <a:pt x="0" y="2179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31" r="-3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11176" y="9054827"/>
            <a:ext cx="6442174" cy="257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8"/>
              </a:lnSpc>
            </a:pPr>
            <a:r>
              <a:rPr lang="en-US" sz="1700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TEKNOFEST SIFIR ATIK VE DÖNGÜSEL EKONOMI YARIŞMASI 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689042" y="9482576"/>
            <a:ext cx="13650516" cy="712336"/>
            <a:chOff x="0" y="0"/>
            <a:chExt cx="18200688" cy="94978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8200624" cy="949820"/>
            </a:xfrm>
            <a:custGeom>
              <a:avLst/>
              <a:gdLst/>
              <a:ahLst/>
              <a:cxnLst/>
              <a:rect l="l" t="t" r="r" b="b"/>
              <a:pathLst>
                <a:path w="18200624" h="949820">
                  <a:moveTo>
                    <a:pt x="0" y="0"/>
                  </a:moveTo>
                  <a:lnTo>
                    <a:pt x="18200624" y="0"/>
                  </a:lnTo>
                  <a:lnTo>
                    <a:pt x="18200624" y="949820"/>
                  </a:lnTo>
                  <a:lnTo>
                    <a:pt x="0" y="949820"/>
                  </a:lnTo>
                  <a:close/>
                </a:path>
              </a:pathLst>
            </a:custGeom>
            <a:blipFill>
              <a:blip r:embed="rId7">
                <a:alphaModFix amt="0"/>
              </a:blip>
              <a:stretch>
                <a:fillRect t="-354038" b="-292716"/>
              </a:stretch>
            </a:blipFill>
            <a:ln w="19050" cap="sq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28575"/>
              <a:ext cx="18200688" cy="92120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000"/>
                </a:lnSpc>
              </a:pPr>
              <a:r>
                <a:rPr lang="en-US" sz="2000" b="1">
                  <a:solidFill>
                    <a:srgbClr val="1A426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TAKIM ADI:					TAKIM ID:					BAŞVURU ID: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7680">
            <a:off x="600827" y="1700212"/>
            <a:ext cx="17018870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grpSp>
        <p:nvGrpSpPr>
          <p:cNvPr id="3" name="Group 3"/>
          <p:cNvGrpSpPr/>
          <p:nvPr/>
        </p:nvGrpSpPr>
        <p:grpSpPr>
          <a:xfrm rot="6000">
            <a:off x="15526874" y="9323137"/>
            <a:ext cx="2106911" cy="869937"/>
            <a:chOff x="0" y="0"/>
            <a:chExt cx="2809215" cy="11599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09240" cy="1159891"/>
            </a:xfrm>
            <a:custGeom>
              <a:avLst/>
              <a:gdLst/>
              <a:ahLst/>
              <a:cxnLst/>
              <a:rect l="l" t="t" r="r" b="b"/>
              <a:pathLst>
                <a:path w="2809240" h="1159891">
                  <a:moveTo>
                    <a:pt x="0" y="4953"/>
                  </a:moveTo>
                  <a:lnTo>
                    <a:pt x="2807208" y="0"/>
                  </a:lnTo>
                  <a:lnTo>
                    <a:pt x="2809240" y="1155065"/>
                  </a:lnTo>
                  <a:lnTo>
                    <a:pt x="2032" y="1159891"/>
                  </a:lnTo>
                  <a:lnTo>
                    <a:pt x="0" y="4953"/>
                  </a:lnTo>
                  <a:close/>
                </a:path>
              </a:pathLst>
            </a:custGeom>
            <a:blipFill>
              <a:blip r:embed="rId3"/>
              <a:stretch>
                <a:fillRect t="-18352" b="-18354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6688" y="9054827"/>
            <a:ext cx="1175795" cy="1067429"/>
            <a:chOff x="0" y="0"/>
            <a:chExt cx="1567726" cy="142323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67688" cy="1423289"/>
            </a:xfrm>
            <a:custGeom>
              <a:avLst/>
              <a:gdLst/>
              <a:ahLst/>
              <a:cxnLst/>
              <a:rect l="l" t="t" r="r" b="b"/>
              <a:pathLst>
                <a:path w="1567688" h="1423289">
                  <a:moveTo>
                    <a:pt x="0" y="0"/>
                  </a:moveTo>
                  <a:lnTo>
                    <a:pt x="1567688" y="0"/>
                  </a:lnTo>
                  <a:lnTo>
                    <a:pt x="1567688" y="1423289"/>
                  </a:lnTo>
                  <a:lnTo>
                    <a:pt x="0" y="14232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0784" r="-40787" b="3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939" y="-19993"/>
            <a:ext cx="1745294" cy="1745294"/>
            <a:chOff x="0" y="0"/>
            <a:chExt cx="2327059" cy="23270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27021" cy="2327021"/>
            </a:xfrm>
            <a:custGeom>
              <a:avLst/>
              <a:gdLst/>
              <a:ahLst/>
              <a:cxnLst/>
              <a:rect l="l" t="t" r="r" b="b"/>
              <a:pathLst>
                <a:path w="2327021" h="2327021">
                  <a:moveTo>
                    <a:pt x="0" y="0"/>
                  </a:moveTo>
                  <a:lnTo>
                    <a:pt x="2327021" y="0"/>
                  </a:lnTo>
                  <a:lnTo>
                    <a:pt x="2327021" y="2327021"/>
                  </a:lnTo>
                  <a:lnTo>
                    <a:pt x="0" y="23270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" b="-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9" name="AutoShape 9"/>
          <p:cNvSpPr/>
          <p:nvPr/>
        </p:nvSpPr>
        <p:spPr>
          <a:xfrm rot="-20280">
            <a:off x="7753264" y="9177833"/>
            <a:ext cx="9863023" cy="0"/>
          </a:xfrm>
          <a:prstGeom prst="line">
            <a:avLst/>
          </a:prstGeom>
          <a:ln w="28575" cap="rnd">
            <a:solidFill>
              <a:srgbClr val="344C5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tr-TR"/>
          </a:p>
        </p:txBody>
      </p:sp>
      <p:grpSp>
        <p:nvGrpSpPr>
          <p:cNvPr id="10" name="Group 10"/>
          <p:cNvGrpSpPr/>
          <p:nvPr/>
        </p:nvGrpSpPr>
        <p:grpSpPr>
          <a:xfrm>
            <a:off x="1689042" y="9482576"/>
            <a:ext cx="13650516" cy="712336"/>
            <a:chOff x="0" y="0"/>
            <a:chExt cx="18200688" cy="94978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200624" cy="949820"/>
            </a:xfrm>
            <a:custGeom>
              <a:avLst/>
              <a:gdLst/>
              <a:ahLst/>
              <a:cxnLst/>
              <a:rect l="l" t="t" r="r" b="b"/>
              <a:pathLst>
                <a:path w="18200624" h="949820">
                  <a:moveTo>
                    <a:pt x="0" y="0"/>
                  </a:moveTo>
                  <a:lnTo>
                    <a:pt x="18200624" y="0"/>
                  </a:lnTo>
                  <a:lnTo>
                    <a:pt x="18200624" y="949820"/>
                  </a:lnTo>
                  <a:lnTo>
                    <a:pt x="0" y="949820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354038" b="-292716"/>
              </a:stretch>
            </a:blipFill>
            <a:ln w="19050" cap="sq">
              <a:solidFill>
                <a:srgbClr val="002060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28575"/>
              <a:ext cx="18200688" cy="921207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algn="l">
                <a:lnSpc>
                  <a:spcPts val="2000"/>
                </a:lnSpc>
              </a:pPr>
              <a:r>
                <a:rPr lang="en-US" sz="2000" b="1">
                  <a:solidFill>
                    <a:srgbClr val="1A426A"/>
                  </a:solidFill>
                  <a:latin typeface="Arimo Bold"/>
                  <a:ea typeface="Arimo Bold"/>
                  <a:cs typeface="Arimo Bold"/>
                  <a:sym typeface="Arimo Bold"/>
                </a:rPr>
                <a:t>TAKIM ADI:					TAKIM ID:					BAŞVURU ID: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6767723" y="1766848"/>
            <a:ext cx="10848479" cy="4549129"/>
          </a:xfrm>
          <a:custGeom>
            <a:avLst/>
            <a:gdLst/>
            <a:ahLst/>
            <a:cxnLst/>
            <a:rect l="l" t="t" r="r" b="b"/>
            <a:pathLst>
              <a:path w="10848479" h="4549129">
                <a:moveTo>
                  <a:pt x="0" y="0"/>
                </a:moveTo>
                <a:lnTo>
                  <a:pt x="10848479" y="0"/>
                </a:lnTo>
                <a:lnTo>
                  <a:pt x="10848479" y="4549129"/>
                </a:lnTo>
                <a:lnTo>
                  <a:pt x="0" y="45491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30325" b="-30325"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14" name="TextBox 14"/>
          <p:cNvSpPr txBox="1"/>
          <p:nvPr/>
        </p:nvSpPr>
        <p:spPr>
          <a:xfrm>
            <a:off x="17964464" y="9521952"/>
            <a:ext cx="115338" cy="60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8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96440" y="255270"/>
            <a:ext cx="14447520" cy="1529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98"/>
              </a:lnSpc>
            </a:pPr>
            <a:r>
              <a:rPr lang="en-US" sz="6398" b="1" dirty="0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TEŞEKKÜRLER</a:t>
            </a:r>
          </a:p>
          <a:p>
            <a:pPr algn="ctr">
              <a:lnSpc>
                <a:spcPts val="6399"/>
              </a:lnSpc>
            </a:pPr>
            <a:r>
              <a:rPr lang="en-US" sz="3200" b="1" dirty="0">
                <a:solidFill>
                  <a:srgbClr val="1F497D"/>
                </a:solidFill>
                <a:latin typeface="Arimo Bold"/>
                <a:ea typeface="Arimo Bold"/>
                <a:cs typeface="Arimo Bold"/>
                <a:sym typeface="Arimo Bold"/>
              </a:rPr>
              <a:t>SORULARINIZI ALABİLİRİZ!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775093" y="2978253"/>
            <a:ext cx="7192423" cy="659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11480" lvl="2" indent="-137160" algn="l">
              <a:lnSpc>
                <a:spcPts val="2520"/>
              </a:lnSpc>
              <a:buFont typeface="Arial"/>
              <a:buChar char="⚬"/>
            </a:pPr>
            <a:r>
              <a:rPr lang="en-US" sz="1800" b="1">
                <a:solidFill>
                  <a:srgbClr val="DE2223"/>
                </a:solidFill>
                <a:latin typeface="Aileron Bold"/>
                <a:ea typeface="Aileron Bold"/>
                <a:cs typeface="Aileron Bold"/>
                <a:sym typeface="Aileron Bold"/>
              </a:rPr>
              <a:t>Bu sayfada proje/fikre ait bir sloganla kapanış yapılmalıdır.</a:t>
            </a:r>
          </a:p>
          <a:p>
            <a:pPr marL="411480" lvl="2" indent="-137160" algn="l">
              <a:lnSpc>
                <a:spcPts val="2520"/>
              </a:lnSpc>
              <a:buFont typeface="Arial"/>
              <a:buChar char="⚬"/>
            </a:pPr>
            <a:r>
              <a:rPr lang="en-US" sz="1800" b="1">
                <a:solidFill>
                  <a:srgbClr val="DE2223"/>
                </a:solidFill>
                <a:latin typeface="Aileron Bold"/>
                <a:ea typeface="Aileron Bold"/>
                <a:cs typeface="Aileron Bold"/>
                <a:sym typeface="Aileron Bold"/>
              </a:rPr>
              <a:t>Sayfa aynen kullanılmalı sadece slogan eklenmelidir. 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6570622" y="126898"/>
            <a:ext cx="1451512" cy="1451512"/>
            <a:chOff x="0" y="0"/>
            <a:chExt cx="2179282" cy="217928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79320" cy="2179320"/>
            </a:xfrm>
            <a:custGeom>
              <a:avLst/>
              <a:gdLst/>
              <a:ahLst/>
              <a:cxnLst/>
              <a:rect l="l" t="t" r="r" b="b"/>
              <a:pathLst>
                <a:path w="2179320" h="2179320">
                  <a:moveTo>
                    <a:pt x="0" y="0"/>
                  </a:moveTo>
                  <a:lnTo>
                    <a:pt x="2179320" y="0"/>
                  </a:lnTo>
                  <a:lnTo>
                    <a:pt x="2179320" y="2179320"/>
                  </a:lnTo>
                  <a:lnTo>
                    <a:pt x="0" y="2179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31" r="-31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311176" y="9054827"/>
            <a:ext cx="6442174" cy="257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8"/>
              </a:lnSpc>
            </a:pPr>
            <a:r>
              <a:rPr lang="en-US" sz="1700">
                <a:solidFill>
                  <a:srgbClr val="1A426A"/>
                </a:solidFill>
                <a:latin typeface="Arimo"/>
                <a:ea typeface="Arimo"/>
                <a:cs typeface="Arimo"/>
                <a:sym typeface="Arimo"/>
              </a:rPr>
              <a:t>TEKNOFEST SIFIR ATIK VE DÖNGÜSEL EKONOMI YARIŞMASI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47870" y="1294928"/>
            <a:ext cx="17041025" cy="7663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Aşağıda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belirtilen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kurallar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proje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sunum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dosyalarının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hazırlanması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yüklenmesi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sunum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aşamasıyla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ilgili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gereklilikleri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içermektedir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Takımların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belirlenen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kurallara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tam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uyum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sağlaması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beklenmektedir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algn="l"/>
            <a:endParaRPr lang="en-US"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/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1. Genel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Şablon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Kullanımı</a:t>
            </a:r>
            <a:endParaRPr lang="en-US" sz="1600" b="1" u="sng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marL="180975" lvl="1" indent="-90488" algn="l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Sunum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için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sağlanan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şablon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aynen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kullanılmalı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herhangi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format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veya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sayfa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düzeni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değişikliği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yapılmamalıdır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Konu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başlıkları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altındaki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kırmızı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açıklamalar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kaldırılmalı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yerine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takımlar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kendi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açıklamalarını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görsellerini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veya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içeriklerini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eklemelidir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Font tipi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boyutu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serbesttir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ancak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toplam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sayfa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sayısı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sınırları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aşılmamalıdır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/>
            <a:endParaRPr lang="en-US"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975" lvl="1" indent="-90488" algn="l"/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2.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Sayfa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Düzeni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İçerik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Kuralları</a:t>
            </a:r>
            <a:endParaRPr lang="en-US" sz="1600" b="1" u="sng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marL="180975" lvl="1" indent="-90488" algn="l"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Sayfa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alt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kısmında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yer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alan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TAKIM ADI – ID – BAŞVURU ID – YARIŞMA KATEGORİSİ – YARIŞMA SEVİYESİ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bilgileri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tüm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sayfalarda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aynı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pozisyonda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formatta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olmalıdır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Her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başlık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altında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yalnızca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ilgili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konu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anlatılmalıdır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farklı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başlığa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yönelik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içerik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eklenmemelidir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Sunum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içeriğinde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tekrarlayan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veya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birbirinin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aynısı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olan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ifadeler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bulunmamalıdır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Metinler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açık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anlaşılır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dille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yazılmalıdır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Takım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tanıtım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sayfasında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takım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üyelerinin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fotoğrafları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isteğe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bağlı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olarak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eklenebilir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Metin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görsel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tasarımı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kapak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sayfası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takım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tanıtım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sayfası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teşekkür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sayfası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hariç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takımların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inisiyatifindedir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Ek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görseller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eklenecekse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şablonun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düzeni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bozulmadan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sayfa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sınırı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kurallarına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uygun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şekilde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yerleştirilmelidir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/>
            <a:endParaRPr lang="en-US"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975" lvl="1" indent="-90488" algn="l"/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3.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Sayfa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Dosya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Sınırlandırmaları</a:t>
            </a:r>
            <a:endParaRPr lang="en-US" sz="1600" b="1" u="sng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marL="180975" lvl="1" indent="-90488" algn="l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Sunum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dosyası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Kapak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sayfası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dahil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toplamda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12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sayfayı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geçmemelidir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Her </a:t>
            </a:r>
            <a:r>
              <a:rPr lang="en-US" sz="1600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sayfada</a:t>
            </a:r>
            <a:r>
              <a:rPr lang="en-US" sz="1600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belirtilen</a:t>
            </a:r>
            <a:r>
              <a:rPr lang="en-US" sz="1600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sayfa</a:t>
            </a:r>
            <a:r>
              <a:rPr lang="en-US" sz="1600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sınırı</a:t>
            </a:r>
            <a:r>
              <a:rPr lang="en-US" sz="1600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aşılmamalıdır</a:t>
            </a:r>
            <a:r>
              <a:rPr lang="en-US" sz="1600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  <a:r>
              <a:rPr lang="en-US" sz="16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Toplam</a:t>
            </a:r>
            <a:r>
              <a:rPr lang="en-US" sz="16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sayfa</a:t>
            </a:r>
            <a:r>
              <a:rPr lang="en-US" sz="16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sınırı</a:t>
            </a:r>
            <a:r>
              <a:rPr lang="en-US" sz="16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aşıldığında</a:t>
            </a:r>
            <a:r>
              <a:rPr lang="en-US" sz="16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sistem</a:t>
            </a:r>
            <a:r>
              <a:rPr lang="en-US" sz="1600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dosya</a:t>
            </a:r>
            <a:r>
              <a:rPr lang="en-US" sz="1600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yüklemesini</a:t>
            </a:r>
            <a:r>
              <a:rPr lang="en-US" sz="1600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kabul</a:t>
            </a:r>
            <a:r>
              <a:rPr lang="en-US" sz="1600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etmeyecektir</a:t>
            </a:r>
            <a:r>
              <a:rPr lang="en-US" sz="1600" b="1" dirty="0">
                <a:solidFill>
                  <a:srgbClr val="FF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Sunum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dosyası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PDF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formatında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maksimum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75 MB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boyutunda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olmalıdır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Aksi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takdirde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sistem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yükleme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işlemini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gerçekleştirmeyecektir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/>
            <a:endParaRPr lang="en-US"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975" lvl="1" indent="-90488" algn="l"/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4.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Sunum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Süreci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Yükleme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Kuralları</a:t>
            </a:r>
            <a:endParaRPr lang="en-US" sz="1600" b="1" u="sng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marL="180975" lvl="1" indent="-90488" algn="l"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Sisteme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yüklenen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sunum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üzerinden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fiziki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sunum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aşaması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belirlenen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lokasyonda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gerçekleştirilecektir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.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Belirtilen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son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yükleme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tarihinden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sonra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sunumda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herhangi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güncelleme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yapılamayacaktır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Sunum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dosyasında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kaynak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gösterimi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için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video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veya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drive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linki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eklenmemelidir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Bu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tür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içerikler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incelemeye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alınmayacaktır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Proje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sunumu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yalnızca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takım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üyeleri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tarafından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gerçekleştirilecektir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</a:p>
          <a:p>
            <a:pPr marL="180975" lvl="1" indent="-90488" algn="l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Sunuma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tüm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takım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üyelerinin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katılımı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zorunludur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</a:p>
          <a:p>
            <a:pPr marL="180975" lvl="1" indent="-90488" algn="l"/>
            <a:endParaRPr lang="en-US"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975" lvl="1" indent="-90488" algn="l"/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5.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Diğer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u="sng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Hususlar</a:t>
            </a:r>
            <a:r>
              <a:rPr lang="en-US" sz="1600" b="1" u="sng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</a:t>
            </a:r>
          </a:p>
          <a:p>
            <a:pPr marL="180975" lvl="1" indent="-90488" algn="l"/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Sunum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süresi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5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dakika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sunum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+ 3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dakika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soru-cevap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180975" lvl="1" indent="-90488" algn="l"/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Toplam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sunum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puanı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: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100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puan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üzerinden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değerlendirilecektir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(Her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jüri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üyesinin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puanı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ortalamaya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dahil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edilerek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nihai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puan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belirlenecektir</a:t>
            </a:r>
            <a:r>
              <a:rPr lang="en-US" sz="16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.)</a:t>
            </a:r>
          </a:p>
          <a:p>
            <a:pPr marL="180975" lvl="1" indent="-90488" algn="l"/>
            <a:endParaRPr lang="en-US" sz="1600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149970" y="-65813"/>
            <a:ext cx="11988060" cy="828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0"/>
              </a:lnSpc>
            </a:pPr>
            <a:r>
              <a:rPr lang="en-US" sz="2400" b="1" u="sng" spc="121">
                <a:solidFill>
                  <a:srgbClr val="1C4C61"/>
                </a:solidFill>
                <a:latin typeface="Aileron Bold"/>
                <a:ea typeface="Aileron Bold"/>
                <a:cs typeface="Aileron Bold"/>
                <a:sym typeface="Aileron Bold"/>
              </a:rPr>
              <a:t>SUNUM HAZIRLAMA KURALLARI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083" y="581496"/>
            <a:ext cx="18516600" cy="713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2400" b="1" u="sng">
                <a:solidFill>
                  <a:srgbClr val="DE2223"/>
                </a:solidFill>
                <a:latin typeface="Aileron Bold"/>
                <a:ea typeface="Aileron Bold"/>
                <a:cs typeface="Aileron Bold"/>
                <a:sym typeface="Aileron Bold"/>
              </a:rPr>
              <a:t>SUNUMDA BU SAYFAYA YER VERİLMEYECEKTİR!!! (KURALLARA GÖRE HAZIRLANDIKTAN SONRA SİLİNMELİDİR.)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842</Words>
  <Application>Microsoft Macintosh PowerPoint</Application>
  <PresentationFormat>Özel</PresentationFormat>
  <Paragraphs>116</Paragraphs>
  <Slides>10</Slides>
  <Notes>10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10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21" baseType="lpstr">
      <vt:lpstr>Times New Roman</vt:lpstr>
      <vt:lpstr>Times New Roman Bold</vt:lpstr>
      <vt:lpstr>Aileron Ultra-Bold</vt:lpstr>
      <vt:lpstr>Aileron Bold Italics</vt:lpstr>
      <vt:lpstr>Calibri</vt:lpstr>
      <vt:lpstr>Arimo Bold</vt:lpstr>
      <vt:lpstr>Aileron</vt:lpstr>
      <vt:lpstr>Arimo</vt:lpstr>
      <vt:lpstr>Aileron Bold</vt:lpstr>
      <vt:lpstr>Arial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2026-SIFIR ATIK VE DÖNGÜSEL EKONOMİ YARIŞMASI SUNUM ŞABLONU.pptx</dc:title>
  <cp:lastModifiedBy>keysofti 225</cp:lastModifiedBy>
  <cp:revision>3</cp:revision>
  <dcterms:created xsi:type="dcterms:W3CDTF">2006-08-16T00:00:00Z</dcterms:created>
  <dcterms:modified xsi:type="dcterms:W3CDTF">2026-08-28T17:41:53Z</dcterms:modified>
  <dc:identifier>DAHTfMpZIjQ</dc:identifier>
</cp:coreProperties>
</file>